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gif" ContentType="image/gif"/>
  <Default Extension="tif" ContentType="image/tif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36576000" cy="29260800"/>
  <p:notesSz cx="6858000" cy="9144000"/>
  <p:defaultTextStyle>
    <a:defPPr>
      <a:defRPr lang="en-US"/>
    </a:defPPr>
    <a:lvl1pPr marL="0" algn="l" defTabSz="3761726" rtl="0" eaLnBrk="1" latinLnBrk="0" hangingPunct="1">
      <a:defRPr sz="7400" kern="1200">
        <a:solidFill>
          <a:schemeClr val="tx1"/>
        </a:solidFill>
        <a:latin typeface="+mn-lt"/>
        <a:ea typeface="+mn-ea"/>
        <a:cs typeface="+mn-cs"/>
      </a:defRPr>
    </a:lvl1pPr>
    <a:lvl2pPr marL="1880864" algn="l" defTabSz="3761726" rtl="0" eaLnBrk="1" latinLnBrk="0" hangingPunct="1">
      <a:defRPr sz="7400" kern="1200">
        <a:solidFill>
          <a:schemeClr val="tx1"/>
        </a:solidFill>
        <a:latin typeface="+mn-lt"/>
        <a:ea typeface="+mn-ea"/>
        <a:cs typeface="+mn-cs"/>
      </a:defRPr>
    </a:lvl2pPr>
    <a:lvl3pPr marL="3761726" algn="l" defTabSz="3761726" rtl="0" eaLnBrk="1" latinLnBrk="0" hangingPunct="1">
      <a:defRPr sz="7400" kern="1200">
        <a:solidFill>
          <a:schemeClr val="tx1"/>
        </a:solidFill>
        <a:latin typeface="+mn-lt"/>
        <a:ea typeface="+mn-ea"/>
        <a:cs typeface="+mn-cs"/>
      </a:defRPr>
    </a:lvl3pPr>
    <a:lvl4pPr marL="5642590" algn="l" defTabSz="3761726" rtl="0" eaLnBrk="1" latinLnBrk="0" hangingPunct="1">
      <a:defRPr sz="7400" kern="1200">
        <a:solidFill>
          <a:schemeClr val="tx1"/>
        </a:solidFill>
        <a:latin typeface="+mn-lt"/>
        <a:ea typeface="+mn-ea"/>
        <a:cs typeface="+mn-cs"/>
      </a:defRPr>
    </a:lvl4pPr>
    <a:lvl5pPr marL="7523453" algn="l" defTabSz="3761726" rtl="0" eaLnBrk="1" latinLnBrk="0" hangingPunct="1">
      <a:defRPr sz="7400" kern="1200">
        <a:solidFill>
          <a:schemeClr val="tx1"/>
        </a:solidFill>
        <a:latin typeface="+mn-lt"/>
        <a:ea typeface="+mn-ea"/>
        <a:cs typeface="+mn-cs"/>
      </a:defRPr>
    </a:lvl5pPr>
    <a:lvl6pPr marL="9404317" algn="l" defTabSz="3761726" rtl="0" eaLnBrk="1" latinLnBrk="0" hangingPunct="1">
      <a:defRPr sz="7400" kern="1200">
        <a:solidFill>
          <a:schemeClr val="tx1"/>
        </a:solidFill>
        <a:latin typeface="+mn-lt"/>
        <a:ea typeface="+mn-ea"/>
        <a:cs typeface="+mn-cs"/>
      </a:defRPr>
    </a:lvl6pPr>
    <a:lvl7pPr marL="11285181" algn="l" defTabSz="3761726" rtl="0" eaLnBrk="1" latinLnBrk="0" hangingPunct="1">
      <a:defRPr sz="7400" kern="1200">
        <a:solidFill>
          <a:schemeClr val="tx1"/>
        </a:solidFill>
        <a:latin typeface="+mn-lt"/>
        <a:ea typeface="+mn-ea"/>
        <a:cs typeface="+mn-cs"/>
      </a:defRPr>
    </a:lvl7pPr>
    <a:lvl8pPr marL="13166043" algn="l" defTabSz="3761726" rtl="0" eaLnBrk="1" latinLnBrk="0" hangingPunct="1">
      <a:defRPr sz="7400" kern="1200">
        <a:solidFill>
          <a:schemeClr val="tx1"/>
        </a:solidFill>
        <a:latin typeface="+mn-lt"/>
        <a:ea typeface="+mn-ea"/>
        <a:cs typeface="+mn-cs"/>
      </a:defRPr>
    </a:lvl8pPr>
    <a:lvl9pPr marL="15046907" algn="l" defTabSz="3761726"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701" autoAdjust="0"/>
  </p:normalViewPr>
  <p:slideViewPr>
    <p:cSldViewPr snapToGrid="0" snapToObjects="1" showGuides="1">
      <p:cViewPr>
        <p:scale>
          <a:sx n="143" d="100"/>
          <a:sy n="143" d="100"/>
        </p:scale>
        <p:origin x="1976" y="1104"/>
      </p:cViewPr>
      <p:guideLst>
        <p:guide orient="horz" pos="2949"/>
        <p:guide orient="horz" pos="256"/>
        <p:guide orient="horz" pos="17920"/>
        <p:guide orient="horz"/>
        <p:guide pos="484"/>
        <p:guide pos="225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nuclei:Publications:Flipped%20Classroom:Figures%20for%20poste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nuclei:Publications:Flipped%20Classroom:Figures%20for%20post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30"/>
    </mc:Choice>
    <mc:Fallback>
      <c:style val="30"/>
    </mc:Fallback>
  </mc:AlternateContent>
  <c:chart>
    <c:title>
      <c:tx>
        <c:rich>
          <a:bodyPr/>
          <a:lstStyle/>
          <a:p>
            <a:pPr>
              <a:defRPr sz="4400"/>
            </a:pPr>
            <a:r>
              <a:rPr lang="en-US" sz="4400"/>
              <a:t>Average Unit Exam Scores</a:t>
            </a:r>
          </a:p>
        </c:rich>
      </c:tx>
      <c:layout/>
      <c:overlay val="0"/>
    </c:title>
    <c:autoTitleDeleted val="0"/>
    <c:plotArea>
      <c:layout/>
      <c:barChart>
        <c:barDir val="col"/>
        <c:grouping val="clustered"/>
        <c:varyColors val="0"/>
        <c:ser>
          <c:idx val="0"/>
          <c:order val="0"/>
          <c:tx>
            <c:strRef>
              <c:f>'Figure 2'!$B$2</c:f>
              <c:strCache>
                <c:ptCount val="1"/>
                <c:pt idx="0">
                  <c:v>Non-Flipped</c:v>
                </c:pt>
              </c:strCache>
            </c:strRef>
          </c:tx>
          <c:invertIfNegative val="0"/>
          <c:errBars>
            <c:errBarType val="both"/>
            <c:errValType val="cust"/>
            <c:noEndCap val="0"/>
            <c:plus>
              <c:numLit>
                <c:formatCode>General</c:formatCode>
                <c:ptCount val="3"/>
                <c:pt idx="0">
                  <c:v>2.5</c:v>
                </c:pt>
                <c:pt idx="1">
                  <c:v>3.2</c:v>
                </c:pt>
                <c:pt idx="2">
                  <c:v>3.9</c:v>
                </c:pt>
              </c:numLit>
            </c:plus>
            <c:minus>
              <c:numLit>
                <c:formatCode>General</c:formatCode>
                <c:ptCount val="3"/>
                <c:pt idx="0">
                  <c:v>2.5</c:v>
                </c:pt>
                <c:pt idx="1">
                  <c:v>3.1</c:v>
                </c:pt>
                <c:pt idx="2">
                  <c:v>3.9</c:v>
                </c:pt>
              </c:numLit>
            </c:minus>
            <c:spPr>
              <a:ln>
                <a:solidFill>
                  <a:schemeClr val="bg2"/>
                </a:solidFill>
              </a:ln>
            </c:spPr>
          </c:errBars>
          <c:cat>
            <c:strRef>
              <c:f>'Figure 2'!$A$3:$A$5</c:f>
              <c:strCache>
                <c:ptCount val="3"/>
                <c:pt idx="0">
                  <c:v>Exam 1</c:v>
                </c:pt>
                <c:pt idx="1">
                  <c:v>Exam 2</c:v>
                </c:pt>
                <c:pt idx="2">
                  <c:v>Exam 3</c:v>
                </c:pt>
              </c:strCache>
            </c:strRef>
          </c:cat>
          <c:val>
            <c:numRef>
              <c:f>'Figure 2'!$B$3:$B$5</c:f>
              <c:numCache>
                <c:formatCode>General</c:formatCode>
                <c:ptCount val="3"/>
                <c:pt idx="0">
                  <c:v>81.7</c:v>
                </c:pt>
                <c:pt idx="1">
                  <c:v>78.3</c:v>
                </c:pt>
                <c:pt idx="2">
                  <c:v>75.9</c:v>
                </c:pt>
              </c:numCache>
            </c:numRef>
          </c:val>
        </c:ser>
        <c:ser>
          <c:idx val="1"/>
          <c:order val="1"/>
          <c:tx>
            <c:strRef>
              <c:f>'Figure 2'!$C$2</c:f>
              <c:strCache>
                <c:ptCount val="1"/>
                <c:pt idx="0">
                  <c:v>Flipped</c:v>
                </c:pt>
              </c:strCache>
            </c:strRef>
          </c:tx>
          <c:invertIfNegative val="0"/>
          <c:errBars>
            <c:errBarType val="both"/>
            <c:errValType val="cust"/>
            <c:noEndCap val="0"/>
            <c:plus>
              <c:numLit>
                <c:formatCode>General</c:formatCode>
                <c:ptCount val="3"/>
                <c:pt idx="0">
                  <c:v>2.4</c:v>
                </c:pt>
                <c:pt idx="1">
                  <c:v>3.1</c:v>
                </c:pt>
                <c:pt idx="2">
                  <c:v>3.8</c:v>
                </c:pt>
              </c:numLit>
            </c:plus>
            <c:minus>
              <c:numLit>
                <c:formatCode>General</c:formatCode>
                <c:ptCount val="3"/>
                <c:pt idx="0">
                  <c:v>2.5</c:v>
                </c:pt>
                <c:pt idx="1">
                  <c:v>3.1</c:v>
                </c:pt>
                <c:pt idx="2">
                  <c:v>3.8</c:v>
                </c:pt>
              </c:numLit>
            </c:minus>
            <c:spPr>
              <a:ln>
                <a:solidFill>
                  <a:schemeClr val="bg2"/>
                </a:solidFill>
              </a:ln>
            </c:spPr>
          </c:errBars>
          <c:cat>
            <c:strRef>
              <c:f>'Figure 2'!$A$3:$A$5</c:f>
              <c:strCache>
                <c:ptCount val="3"/>
                <c:pt idx="0">
                  <c:v>Exam 1</c:v>
                </c:pt>
                <c:pt idx="1">
                  <c:v>Exam 2</c:v>
                </c:pt>
                <c:pt idx="2">
                  <c:v>Exam 3</c:v>
                </c:pt>
              </c:strCache>
            </c:strRef>
          </c:cat>
          <c:val>
            <c:numRef>
              <c:f>'Figure 2'!$C$3:$C$5</c:f>
              <c:numCache>
                <c:formatCode>General</c:formatCode>
                <c:ptCount val="3"/>
                <c:pt idx="0">
                  <c:v>82.4</c:v>
                </c:pt>
                <c:pt idx="1">
                  <c:v>78.5</c:v>
                </c:pt>
                <c:pt idx="2">
                  <c:v>76.3</c:v>
                </c:pt>
              </c:numCache>
            </c:numRef>
          </c:val>
        </c:ser>
        <c:dLbls>
          <c:showLegendKey val="0"/>
          <c:showVal val="0"/>
          <c:showCatName val="0"/>
          <c:showSerName val="0"/>
          <c:showPercent val="0"/>
          <c:showBubbleSize val="0"/>
        </c:dLbls>
        <c:gapWidth val="150"/>
        <c:axId val="-2058558600"/>
        <c:axId val="-2021652840"/>
      </c:barChart>
      <c:catAx>
        <c:axId val="-2058558600"/>
        <c:scaling>
          <c:orientation val="minMax"/>
        </c:scaling>
        <c:delete val="0"/>
        <c:axPos val="b"/>
        <c:title>
          <c:tx>
            <c:rich>
              <a:bodyPr/>
              <a:lstStyle/>
              <a:p>
                <a:pPr>
                  <a:defRPr/>
                </a:pPr>
                <a:r>
                  <a:rPr lang="en-US"/>
                  <a:t>Unit Exam</a:t>
                </a:r>
              </a:p>
            </c:rich>
          </c:tx>
          <c:layout/>
          <c:overlay val="0"/>
        </c:title>
        <c:majorTickMark val="out"/>
        <c:minorTickMark val="none"/>
        <c:tickLblPos val="nextTo"/>
        <c:spPr>
          <a:ln>
            <a:solidFill>
              <a:schemeClr val="bg2"/>
            </a:solidFill>
          </a:ln>
        </c:spPr>
        <c:crossAx val="-2021652840"/>
        <c:crosses val="autoZero"/>
        <c:auto val="1"/>
        <c:lblAlgn val="ctr"/>
        <c:lblOffset val="100"/>
        <c:noMultiLvlLbl val="0"/>
      </c:catAx>
      <c:valAx>
        <c:axId val="-2021652840"/>
        <c:scaling>
          <c:orientation val="minMax"/>
          <c:max val="100.0"/>
          <c:min val="50.0"/>
        </c:scaling>
        <c:delete val="0"/>
        <c:axPos val="l"/>
        <c:majorGridlines>
          <c:spPr>
            <a:ln>
              <a:noFill/>
            </a:ln>
          </c:spPr>
        </c:majorGridlines>
        <c:title>
          <c:tx>
            <c:rich>
              <a:bodyPr/>
              <a:lstStyle/>
              <a:p>
                <a:pPr>
                  <a:defRPr/>
                </a:pPr>
                <a:r>
                  <a:rPr lang="en-US"/>
                  <a:t>Percentage Correct</a:t>
                </a:r>
              </a:p>
            </c:rich>
          </c:tx>
          <c:layout/>
          <c:overlay val="0"/>
        </c:title>
        <c:numFmt formatCode="General" sourceLinked="1"/>
        <c:majorTickMark val="out"/>
        <c:minorTickMark val="none"/>
        <c:tickLblPos val="nextTo"/>
        <c:spPr>
          <a:ln>
            <a:solidFill>
              <a:schemeClr val="bg2"/>
            </a:solidFill>
          </a:ln>
        </c:spPr>
        <c:crossAx val="-2058558600"/>
        <c:crosses val="autoZero"/>
        <c:crossBetween val="between"/>
      </c:valAx>
    </c:plotArea>
    <c:legend>
      <c:legendPos val="r"/>
      <c:layout/>
      <c:overlay val="0"/>
    </c:legend>
    <c:plotVisOnly val="1"/>
    <c:dispBlanksAs val="gap"/>
    <c:showDLblsOverMax val="0"/>
  </c:chart>
  <c:txPr>
    <a:bodyPr/>
    <a:lstStyle/>
    <a:p>
      <a:pPr>
        <a:defRPr sz="1800">
          <a:ln>
            <a:solidFill>
              <a:srgbClr val="242852"/>
            </a:solidFill>
          </a:ln>
          <a:solidFill>
            <a:srgbClr val="242852"/>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30"/>
    </mc:Choice>
    <mc:Fallback>
      <c:style val="30"/>
    </mc:Fallback>
  </mc:AlternateContent>
  <c:chart>
    <c:title>
      <c:tx>
        <c:rich>
          <a:bodyPr/>
          <a:lstStyle/>
          <a:p>
            <a:pPr>
              <a:defRPr sz="4400"/>
            </a:pPr>
            <a:r>
              <a:rPr lang="en-US" sz="4400"/>
              <a:t>Average Final Exam Scores</a:t>
            </a:r>
          </a:p>
        </c:rich>
      </c:tx>
      <c:layout/>
      <c:overlay val="0"/>
    </c:title>
    <c:autoTitleDeleted val="0"/>
    <c:plotArea>
      <c:layout/>
      <c:barChart>
        <c:barDir val="col"/>
        <c:grouping val="clustered"/>
        <c:varyColors val="0"/>
        <c:ser>
          <c:idx val="0"/>
          <c:order val="0"/>
          <c:tx>
            <c:strRef>
              <c:f>'Figure 3'!$B$1</c:f>
              <c:strCache>
                <c:ptCount val="1"/>
                <c:pt idx="0">
                  <c:v>Non-Flipped</c:v>
                </c:pt>
              </c:strCache>
            </c:strRef>
          </c:tx>
          <c:invertIfNegative val="0"/>
          <c:errBars>
            <c:errBarType val="both"/>
            <c:errValType val="cust"/>
            <c:noEndCap val="0"/>
            <c:plus>
              <c:numLit>
                <c:formatCode>General</c:formatCode>
                <c:ptCount val="3"/>
                <c:pt idx="0">
                  <c:v>3.2</c:v>
                </c:pt>
                <c:pt idx="1">
                  <c:v>3.6</c:v>
                </c:pt>
                <c:pt idx="2">
                  <c:v>3.6</c:v>
                </c:pt>
              </c:numLit>
            </c:plus>
            <c:minus>
              <c:numLit>
                <c:formatCode>General</c:formatCode>
                <c:ptCount val="3"/>
                <c:pt idx="0">
                  <c:v>3.2</c:v>
                </c:pt>
                <c:pt idx="1">
                  <c:v>3.6</c:v>
                </c:pt>
                <c:pt idx="2">
                  <c:v>3.6</c:v>
                </c:pt>
              </c:numLit>
            </c:minus>
            <c:spPr>
              <a:ln>
                <a:solidFill>
                  <a:schemeClr val="bg2"/>
                </a:solidFill>
              </a:ln>
            </c:spPr>
          </c:errBars>
          <c:cat>
            <c:strRef>
              <c:f>'Figure 3'!$A$2:$A$4</c:f>
              <c:strCache>
                <c:ptCount val="3"/>
                <c:pt idx="0">
                  <c:v>Total Score</c:v>
                </c:pt>
                <c:pt idx="1">
                  <c:v>Low-level Score</c:v>
                </c:pt>
                <c:pt idx="2">
                  <c:v>High-level Score</c:v>
                </c:pt>
              </c:strCache>
            </c:strRef>
          </c:cat>
          <c:val>
            <c:numRef>
              <c:f>'Figure 3'!$B$2:$B$4</c:f>
              <c:numCache>
                <c:formatCode>General</c:formatCode>
                <c:ptCount val="3"/>
                <c:pt idx="0">
                  <c:v>66.6</c:v>
                </c:pt>
                <c:pt idx="1">
                  <c:v>61.1</c:v>
                </c:pt>
                <c:pt idx="2">
                  <c:v>57.2</c:v>
                </c:pt>
              </c:numCache>
            </c:numRef>
          </c:val>
        </c:ser>
        <c:ser>
          <c:idx val="1"/>
          <c:order val="1"/>
          <c:tx>
            <c:strRef>
              <c:f>'Figure 3'!$C$1</c:f>
              <c:strCache>
                <c:ptCount val="1"/>
                <c:pt idx="0">
                  <c:v>Flipped</c:v>
                </c:pt>
              </c:strCache>
            </c:strRef>
          </c:tx>
          <c:invertIfNegative val="0"/>
          <c:errBars>
            <c:errBarType val="both"/>
            <c:errValType val="cust"/>
            <c:noEndCap val="0"/>
            <c:plus>
              <c:numLit>
                <c:formatCode>General</c:formatCode>
                <c:ptCount val="3"/>
                <c:pt idx="0">
                  <c:v>3.1</c:v>
                </c:pt>
                <c:pt idx="1">
                  <c:v>3.5</c:v>
                </c:pt>
                <c:pt idx="2">
                  <c:v>3.4</c:v>
                </c:pt>
              </c:numLit>
            </c:plus>
            <c:minus>
              <c:numLit>
                <c:formatCode>General</c:formatCode>
                <c:ptCount val="3"/>
                <c:pt idx="0">
                  <c:v>3.1</c:v>
                </c:pt>
                <c:pt idx="1">
                  <c:v>3.5</c:v>
                </c:pt>
                <c:pt idx="2">
                  <c:v>3.4</c:v>
                </c:pt>
              </c:numLit>
            </c:minus>
            <c:spPr>
              <a:ln>
                <a:solidFill>
                  <a:schemeClr val="bg2"/>
                </a:solidFill>
              </a:ln>
            </c:spPr>
          </c:errBars>
          <c:cat>
            <c:strRef>
              <c:f>'Figure 3'!$A$2:$A$4</c:f>
              <c:strCache>
                <c:ptCount val="3"/>
                <c:pt idx="0">
                  <c:v>Total Score</c:v>
                </c:pt>
                <c:pt idx="1">
                  <c:v>Low-level Score</c:v>
                </c:pt>
                <c:pt idx="2">
                  <c:v>High-level Score</c:v>
                </c:pt>
              </c:strCache>
            </c:strRef>
          </c:cat>
          <c:val>
            <c:numRef>
              <c:f>'Figure 3'!$C$2:$C$4</c:f>
              <c:numCache>
                <c:formatCode>General</c:formatCode>
                <c:ptCount val="3"/>
                <c:pt idx="0">
                  <c:v>67.9</c:v>
                </c:pt>
                <c:pt idx="1">
                  <c:v>60.9</c:v>
                </c:pt>
                <c:pt idx="2">
                  <c:v>58.9</c:v>
                </c:pt>
              </c:numCache>
            </c:numRef>
          </c:val>
        </c:ser>
        <c:dLbls>
          <c:showLegendKey val="0"/>
          <c:showVal val="0"/>
          <c:showCatName val="0"/>
          <c:showSerName val="0"/>
          <c:showPercent val="0"/>
          <c:showBubbleSize val="0"/>
        </c:dLbls>
        <c:gapWidth val="150"/>
        <c:axId val="-2017974232"/>
        <c:axId val="-2017968600"/>
      </c:barChart>
      <c:catAx>
        <c:axId val="-2017974232"/>
        <c:scaling>
          <c:orientation val="minMax"/>
        </c:scaling>
        <c:delete val="0"/>
        <c:axPos val="b"/>
        <c:title>
          <c:tx>
            <c:rich>
              <a:bodyPr/>
              <a:lstStyle/>
              <a:p>
                <a:pPr>
                  <a:defRPr/>
                </a:pPr>
                <a:r>
                  <a:rPr lang="en-US"/>
                  <a:t>Final Exam Score</a:t>
                </a:r>
              </a:p>
            </c:rich>
          </c:tx>
          <c:layout/>
          <c:overlay val="0"/>
        </c:title>
        <c:majorTickMark val="out"/>
        <c:minorTickMark val="none"/>
        <c:tickLblPos val="nextTo"/>
        <c:spPr>
          <a:ln>
            <a:solidFill>
              <a:schemeClr val="bg2"/>
            </a:solidFill>
          </a:ln>
        </c:spPr>
        <c:crossAx val="-2017968600"/>
        <c:crosses val="autoZero"/>
        <c:auto val="1"/>
        <c:lblAlgn val="ctr"/>
        <c:lblOffset val="100"/>
        <c:noMultiLvlLbl val="0"/>
      </c:catAx>
      <c:valAx>
        <c:axId val="-2017968600"/>
        <c:scaling>
          <c:orientation val="minMax"/>
          <c:max val="100.0"/>
          <c:min val="0.0"/>
        </c:scaling>
        <c:delete val="0"/>
        <c:axPos val="l"/>
        <c:majorGridlines>
          <c:spPr>
            <a:ln>
              <a:noFill/>
            </a:ln>
          </c:spPr>
        </c:majorGridlines>
        <c:title>
          <c:tx>
            <c:rich>
              <a:bodyPr/>
              <a:lstStyle/>
              <a:p>
                <a:pPr>
                  <a:defRPr/>
                </a:pPr>
                <a:r>
                  <a:rPr lang="en-US"/>
                  <a:t>Percentage Correct</a:t>
                </a:r>
              </a:p>
            </c:rich>
          </c:tx>
          <c:layout/>
          <c:overlay val="0"/>
        </c:title>
        <c:numFmt formatCode="General" sourceLinked="1"/>
        <c:majorTickMark val="out"/>
        <c:minorTickMark val="none"/>
        <c:tickLblPos val="nextTo"/>
        <c:spPr>
          <a:ln>
            <a:solidFill>
              <a:schemeClr val="bg2"/>
            </a:solidFill>
          </a:ln>
        </c:spPr>
        <c:crossAx val="-2017974232"/>
        <c:crosses val="autoZero"/>
        <c:crossBetween val="between"/>
      </c:valAx>
    </c:plotArea>
    <c:legend>
      <c:legendPos val="r"/>
      <c:layout/>
      <c:overlay val="0"/>
    </c:legend>
    <c:plotVisOnly val="1"/>
    <c:dispBlanksAs val="gap"/>
    <c:showDLblsOverMax val="0"/>
  </c:chart>
  <c:spPr>
    <a:ln>
      <a:noFill/>
    </a:ln>
  </c:spPr>
  <c:txPr>
    <a:bodyPr/>
    <a:lstStyle/>
    <a:p>
      <a:pPr>
        <a:defRPr sz="1800">
          <a:ln>
            <a:solidFill>
              <a:srgbClr val="242852"/>
            </a:solidFill>
          </a:ln>
          <a:solidFill>
            <a:srgbClr val="242852"/>
          </a:solidFil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1" Type="http://schemas.openxmlformats.org/officeDocument/2006/relationships/image" Target="../media/image1.wmf"/><Relationship Id="rId2"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wmf"/><Relationship Id="rId1" Type="http://schemas.openxmlformats.org/officeDocument/2006/relationships/image" Target="../media/image3.wmf"/><Relationship Id="rId2"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3/26/15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3/26/15</a:t>
            </a:fld>
            <a:endParaRPr lang="en-US" dirty="0"/>
          </a:p>
        </p:txBody>
      </p:sp>
      <p:sp>
        <p:nvSpPr>
          <p:cNvPr id="4" name="Slide Image Placeholder 3"/>
          <p:cNvSpPr>
            <a:spLocks noGrp="1" noRot="1" noChangeAspect="1"/>
          </p:cNvSpPr>
          <p:nvPr>
            <p:ph type="sldImg" idx="2"/>
          </p:nvPr>
        </p:nvSpPr>
        <p:spPr>
          <a:xfrm>
            <a:off x="1285875" y="685800"/>
            <a:ext cx="42862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3761726" rtl="0" eaLnBrk="1" latinLnBrk="0" hangingPunct="1">
      <a:defRPr sz="5000" kern="1200">
        <a:solidFill>
          <a:schemeClr val="tx1"/>
        </a:solidFill>
        <a:latin typeface="+mn-lt"/>
        <a:ea typeface="+mn-ea"/>
        <a:cs typeface="+mn-cs"/>
      </a:defRPr>
    </a:lvl1pPr>
    <a:lvl2pPr marL="1880864" algn="l" defTabSz="3761726" rtl="0" eaLnBrk="1" latinLnBrk="0" hangingPunct="1">
      <a:defRPr sz="5000" kern="1200">
        <a:solidFill>
          <a:schemeClr val="tx1"/>
        </a:solidFill>
        <a:latin typeface="+mn-lt"/>
        <a:ea typeface="+mn-ea"/>
        <a:cs typeface="+mn-cs"/>
      </a:defRPr>
    </a:lvl2pPr>
    <a:lvl3pPr marL="3761726" algn="l" defTabSz="3761726" rtl="0" eaLnBrk="1" latinLnBrk="0" hangingPunct="1">
      <a:defRPr sz="5000" kern="1200">
        <a:solidFill>
          <a:schemeClr val="tx1"/>
        </a:solidFill>
        <a:latin typeface="+mn-lt"/>
        <a:ea typeface="+mn-ea"/>
        <a:cs typeface="+mn-cs"/>
      </a:defRPr>
    </a:lvl3pPr>
    <a:lvl4pPr marL="5642590" algn="l" defTabSz="3761726" rtl="0" eaLnBrk="1" latinLnBrk="0" hangingPunct="1">
      <a:defRPr sz="5000" kern="1200">
        <a:solidFill>
          <a:schemeClr val="tx1"/>
        </a:solidFill>
        <a:latin typeface="+mn-lt"/>
        <a:ea typeface="+mn-ea"/>
        <a:cs typeface="+mn-cs"/>
      </a:defRPr>
    </a:lvl4pPr>
    <a:lvl5pPr marL="7523453" algn="l" defTabSz="3761726" rtl="0" eaLnBrk="1" latinLnBrk="0" hangingPunct="1">
      <a:defRPr sz="5000" kern="1200">
        <a:solidFill>
          <a:schemeClr val="tx1"/>
        </a:solidFill>
        <a:latin typeface="+mn-lt"/>
        <a:ea typeface="+mn-ea"/>
        <a:cs typeface="+mn-cs"/>
      </a:defRPr>
    </a:lvl5pPr>
    <a:lvl6pPr marL="9404317" algn="l" defTabSz="3761726" rtl="0" eaLnBrk="1" latinLnBrk="0" hangingPunct="1">
      <a:defRPr sz="5000" kern="1200">
        <a:solidFill>
          <a:schemeClr val="tx1"/>
        </a:solidFill>
        <a:latin typeface="+mn-lt"/>
        <a:ea typeface="+mn-ea"/>
        <a:cs typeface="+mn-cs"/>
      </a:defRPr>
    </a:lvl6pPr>
    <a:lvl7pPr marL="11285181" algn="l" defTabSz="3761726" rtl="0" eaLnBrk="1" latinLnBrk="0" hangingPunct="1">
      <a:defRPr sz="5000" kern="1200">
        <a:solidFill>
          <a:schemeClr val="tx1"/>
        </a:solidFill>
        <a:latin typeface="+mn-lt"/>
        <a:ea typeface="+mn-ea"/>
        <a:cs typeface="+mn-cs"/>
      </a:defRPr>
    </a:lvl7pPr>
    <a:lvl8pPr marL="13166043" algn="l" defTabSz="3761726" rtl="0" eaLnBrk="1" latinLnBrk="0" hangingPunct="1">
      <a:defRPr sz="5000" kern="1200">
        <a:solidFill>
          <a:schemeClr val="tx1"/>
        </a:solidFill>
        <a:latin typeface="+mn-lt"/>
        <a:ea typeface="+mn-ea"/>
        <a:cs typeface="+mn-cs"/>
      </a:defRPr>
    </a:lvl8pPr>
    <a:lvl9pPr marL="15046907" algn="l" defTabSz="3761726" rtl="0" eaLnBrk="1" latinLnBrk="0" hangingPunct="1">
      <a:defRPr sz="5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85875" y="685800"/>
            <a:ext cx="428625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753490" y="5669761"/>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768618"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768616" y="12633345"/>
            <a:ext cx="837538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9655971"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9655972"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8548616"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8542000" y="4932222"/>
            <a:ext cx="8382000"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27428356" y="4932222"/>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7428356" y="5669761"/>
            <a:ext cx="8372515"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7428356" y="12686879"/>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7428356" y="13343469"/>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7428356" y="22589688"/>
            <a:ext cx="8372515" cy="1143156"/>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27428356" y="23496397"/>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753490" y="13290269"/>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4943827" y="3007953"/>
            <a:ext cx="26665807" cy="1137920"/>
          </a:xfrm>
          <a:prstGeom prst="rect">
            <a:avLst/>
          </a:prstGeom>
        </p:spPr>
        <p:txBody>
          <a:bodyPr lIns="78373" tIns="39187" rIns="78373" bIns="39187">
            <a:normAutofit/>
          </a:bodyPr>
          <a:lstStyle>
            <a:lvl1pPr marL="0" indent="0" algn="ctr">
              <a:buFontTx/>
              <a:buNone/>
              <a:defRPr sz="51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4943827" y="1870033"/>
            <a:ext cx="26665807" cy="1137920"/>
          </a:xfrm>
          <a:prstGeom prst="rect">
            <a:avLst/>
          </a:prstGeom>
        </p:spPr>
        <p:txBody>
          <a:bodyPr lIns="78373" tIns="39187" rIns="78373" bIns="39187" anchor="t" anchorCtr="1">
            <a:normAutofit/>
          </a:bodyPr>
          <a:lstStyle>
            <a:lvl1pPr marL="0" indent="0" algn="ctr">
              <a:buFontTx/>
              <a:buNone/>
              <a:defRPr sz="75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4943827" y="414056"/>
            <a:ext cx="26665807" cy="1455976"/>
          </a:xfrm>
          <a:prstGeom prst="rect">
            <a:avLst/>
          </a:prstGeom>
        </p:spPr>
        <p:txBody>
          <a:bodyPr lIns="78373" tIns="39187" rIns="78373" bIns="39187" anchor="t" anchorCtr="1">
            <a:normAutofit/>
          </a:bodyPr>
          <a:lstStyle>
            <a:lvl1pPr marL="0" indent="0" algn="ctr">
              <a:buFontTx/>
              <a:buNone/>
              <a:defRPr sz="99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753489" y="5595869"/>
            <a:ext cx="11326064"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768615" y="4828441"/>
            <a:ext cx="1131093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768615" y="16213758"/>
            <a:ext cx="11327387"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785067" y="15474871"/>
            <a:ext cx="1131093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2628563" y="19195629"/>
            <a:ext cx="11309612"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2628563" y="18435257"/>
            <a:ext cx="11309612"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2635179" y="5595869"/>
            <a:ext cx="11309612"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2628565" y="4828441"/>
            <a:ext cx="11316229"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496451" y="4828441"/>
            <a:ext cx="1131335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496451" y="5595869"/>
            <a:ext cx="11313358"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4496451" y="15446331"/>
            <a:ext cx="11313358" cy="670262"/>
          </a:xfrm>
          <a:prstGeom prst="rect">
            <a:avLst/>
          </a:prstGeom>
          <a:noFill/>
        </p:spPr>
        <p:txBody>
          <a:bodyPr wrap="square" lIns="78370" tIns="78370" rIns="78370" bIns="78370" anchor="ctr" anchorCtr="0">
            <a:spAutoFit/>
          </a:bodyPr>
          <a:lstStyle>
            <a:lvl1pPr marL="0" indent="0" algn="ctr">
              <a:buNone/>
              <a:tabLst/>
              <a:defRPr sz="32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492259" y="16139867"/>
            <a:ext cx="11317551"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4496451" y="22973918"/>
            <a:ext cx="1131335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4496452" y="23667455"/>
            <a:ext cx="11317551" cy="734229"/>
          </a:xfrm>
          <a:prstGeom prst="rect">
            <a:avLst/>
          </a:prstGeom>
        </p:spPr>
        <p:txBody>
          <a:bodyPr wrap="square" lIns="195924" tIns="195924" rIns="195924" bIns="195924">
            <a:spAutoFit/>
          </a:bodyPr>
          <a:lstStyle>
            <a:lvl1pPr marL="0" indent="0">
              <a:buNone/>
              <a:defRPr sz="22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4943827" y="3007953"/>
            <a:ext cx="26665807" cy="1137920"/>
          </a:xfrm>
          <a:prstGeom prst="rect">
            <a:avLst/>
          </a:prstGeom>
        </p:spPr>
        <p:txBody>
          <a:bodyPr lIns="78373" tIns="39187" rIns="78373" bIns="39187">
            <a:normAutofit/>
          </a:bodyPr>
          <a:lstStyle>
            <a:lvl1pPr marL="0" indent="0" algn="ctr">
              <a:buFontTx/>
              <a:buNone/>
              <a:defRPr sz="51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4943827" y="1870033"/>
            <a:ext cx="26665807" cy="1137920"/>
          </a:xfrm>
          <a:prstGeom prst="rect">
            <a:avLst/>
          </a:prstGeom>
        </p:spPr>
        <p:txBody>
          <a:bodyPr lIns="78373" tIns="39187" rIns="78373" bIns="39187" anchor="t" anchorCtr="1">
            <a:normAutofit/>
          </a:bodyPr>
          <a:lstStyle>
            <a:lvl1pPr marL="0" indent="0" algn="ctr">
              <a:buFontTx/>
              <a:buNone/>
              <a:defRPr sz="75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4943827" y="414056"/>
            <a:ext cx="26665807" cy="1455976"/>
          </a:xfrm>
          <a:prstGeom prst="rect">
            <a:avLst/>
          </a:prstGeom>
        </p:spPr>
        <p:txBody>
          <a:bodyPr lIns="78373" tIns="39187" rIns="78373" bIns="39187" anchor="t" anchorCtr="1">
            <a:normAutofit/>
          </a:bodyPr>
          <a:lstStyle>
            <a:lvl1pPr marL="0" indent="0" algn="ctr">
              <a:buFontTx/>
              <a:buNone/>
              <a:defRPr sz="99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753490" y="5669761"/>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768618"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768616" y="12633345"/>
            <a:ext cx="837538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9655971"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9655972"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8548616"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8542000" y="4932222"/>
            <a:ext cx="8382000"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27428356" y="4932222"/>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7428356" y="5669761"/>
            <a:ext cx="8372515"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7428356" y="12686879"/>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7428356" y="13343469"/>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7428356" y="22589688"/>
            <a:ext cx="8372515" cy="1143156"/>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27428356" y="23496397"/>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753490" y="13290269"/>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4943827" y="3007953"/>
            <a:ext cx="26665807" cy="1137920"/>
          </a:xfrm>
          <a:prstGeom prst="rect">
            <a:avLst/>
          </a:prstGeom>
        </p:spPr>
        <p:txBody>
          <a:bodyPr lIns="78373" tIns="39187" rIns="78373" bIns="39187">
            <a:normAutofit/>
          </a:bodyPr>
          <a:lstStyle>
            <a:lvl1pPr marL="0" indent="0" algn="ctr">
              <a:buFontTx/>
              <a:buNone/>
              <a:defRPr sz="51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4943827" y="1870033"/>
            <a:ext cx="26665807" cy="1137920"/>
          </a:xfrm>
          <a:prstGeom prst="rect">
            <a:avLst/>
          </a:prstGeom>
        </p:spPr>
        <p:txBody>
          <a:bodyPr lIns="78373" tIns="39187" rIns="78373" bIns="39187" anchor="t" anchorCtr="1">
            <a:normAutofit/>
          </a:bodyPr>
          <a:lstStyle>
            <a:lvl1pPr marL="0" indent="0" algn="ctr">
              <a:buFontTx/>
              <a:buNone/>
              <a:defRPr sz="75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4943827" y="414056"/>
            <a:ext cx="26665807" cy="1455976"/>
          </a:xfrm>
          <a:prstGeom prst="rect">
            <a:avLst/>
          </a:prstGeom>
        </p:spPr>
        <p:txBody>
          <a:bodyPr lIns="78373" tIns="39187" rIns="78373" bIns="39187" anchor="t" anchorCtr="1">
            <a:normAutofit/>
          </a:bodyPr>
          <a:lstStyle>
            <a:lvl1pPr marL="0" indent="0" algn="ctr">
              <a:buFontTx/>
              <a:buNone/>
              <a:defRPr sz="99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753490" y="5521978"/>
            <a:ext cx="8380678"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768618" y="4754549"/>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752165" y="13372233"/>
            <a:ext cx="8382000"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768616" y="12633345"/>
            <a:ext cx="837538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9655969" y="5514922"/>
            <a:ext cx="17266707"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9655970" y="4754549"/>
            <a:ext cx="1726670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9655970" y="19463590"/>
            <a:ext cx="17266708"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9655969" y="18733108"/>
            <a:ext cx="17266708"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7421280" y="4754549"/>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7421280" y="5521978"/>
            <a:ext cx="8372515"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7421280" y="12686879"/>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7421280" y="13343469"/>
            <a:ext cx="8376708"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7421280" y="22581221"/>
            <a:ext cx="8372515" cy="1143156"/>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7421280" y="23499355"/>
            <a:ext cx="8376708" cy="718840"/>
          </a:xfrm>
          <a:prstGeom prst="rect">
            <a:avLst/>
          </a:prstGeom>
        </p:spPr>
        <p:txBody>
          <a:bodyPr wrap="square" lIns="195924" tIns="195924" rIns="195924" bIns="195924">
            <a:spAutoFit/>
          </a:bodyPr>
          <a:lstStyle>
            <a:lvl1pPr marL="0" indent="0">
              <a:buNone/>
              <a:defRPr sz="2100">
                <a:latin typeface="Trebuchet MS" pitchFamily="34"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4943827" y="3007953"/>
            <a:ext cx="26665807" cy="1137920"/>
          </a:xfrm>
          <a:prstGeom prst="rect">
            <a:avLst/>
          </a:prstGeom>
        </p:spPr>
        <p:txBody>
          <a:bodyPr lIns="78373" tIns="39187" rIns="78373" bIns="39187">
            <a:normAutofit/>
          </a:bodyPr>
          <a:lstStyle>
            <a:lvl1pPr marL="0" indent="0" algn="ctr">
              <a:buFontTx/>
              <a:buNone/>
              <a:defRPr sz="51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4943827" y="1870033"/>
            <a:ext cx="26665807" cy="1137920"/>
          </a:xfrm>
          <a:prstGeom prst="rect">
            <a:avLst/>
          </a:prstGeom>
        </p:spPr>
        <p:txBody>
          <a:bodyPr lIns="78373" tIns="39187" rIns="78373" bIns="39187" anchor="t" anchorCtr="1">
            <a:normAutofit/>
          </a:bodyPr>
          <a:lstStyle>
            <a:lvl1pPr marL="0" indent="0" algn="ctr">
              <a:buFontTx/>
              <a:buNone/>
              <a:defRPr sz="75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4943827" y="414056"/>
            <a:ext cx="26665807" cy="1455976"/>
          </a:xfrm>
          <a:prstGeom prst="rect">
            <a:avLst/>
          </a:prstGeom>
        </p:spPr>
        <p:txBody>
          <a:bodyPr lIns="78373" tIns="39187" rIns="78373" bIns="39187" anchor="t" anchorCtr="1">
            <a:normAutofit/>
          </a:bodyPr>
          <a:lstStyle>
            <a:lvl1pPr marL="0" indent="0" algn="ctr">
              <a:buFontTx/>
              <a:buNone/>
              <a:defRPr sz="99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753490" y="5669761"/>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768618"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768616" y="12633345"/>
            <a:ext cx="837538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9655971"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9655972" y="4932222"/>
            <a:ext cx="8374063"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8548616" y="5669761"/>
            <a:ext cx="8374062"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8542000" y="4932222"/>
            <a:ext cx="8382000" cy="670262"/>
          </a:xfrm>
          <a:prstGeom prst="rect">
            <a:avLst/>
          </a:prstGeom>
          <a:noFill/>
        </p:spPr>
        <p:txBody>
          <a:bodyPr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27428356" y="4932222"/>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27428356" y="5669761"/>
            <a:ext cx="8372515"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7428356" y="12686879"/>
            <a:ext cx="8372515" cy="670262"/>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27428356" y="13343469"/>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7428356" y="22589688"/>
            <a:ext cx="8372515" cy="1143156"/>
          </a:xfrm>
          <a:prstGeom prst="rect">
            <a:avLst/>
          </a:prstGeom>
          <a:noFill/>
        </p:spPr>
        <p:txBody>
          <a:bodyPr wrap="square" lIns="78370" tIns="78370" rIns="78370" bIns="78370" anchor="ctr" anchorCtr="0">
            <a:spAutoFit/>
          </a:bodyPr>
          <a:lstStyle>
            <a:lvl1pPr marL="0" indent="0" algn="ctr">
              <a:buNone/>
              <a:defRPr sz="32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27428356" y="23496397"/>
            <a:ext cx="837670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753490" y="13290269"/>
            <a:ext cx="8380678" cy="718840"/>
          </a:xfrm>
          <a:prstGeom prst="rect">
            <a:avLst/>
          </a:prstGeom>
        </p:spPr>
        <p:txBody>
          <a:bodyPr wrap="square" lIns="195924" tIns="195924" rIns="195924" bIns="195924">
            <a:spAutoFit/>
          </a:bodyPr>
          <a:lstStyle>
            <a:lvl1pPr marL="0" indent="0">
              <a:buNone/>
              <a:defRPr sz="2100">
                <a:solidFill>
                  <a:schemeClr val="accent5">
                    <a:lumMod val="50000"/>
                  </a:schemeClr>
                </a:solidFill>
                <a:latin typeface="Times New Roman" pitchFamily="18" charset="0"/>
                <a:cs typeface="Times New Roman" pitchFamily="18" charset="0"/>
              </a:defRPr>
            </a:lvl1pPr>
            <a:lvl2pPr marL="1273501" indent="-489808">
              <a:defRPr sz="2100">
                <a:latin typeface="Trebuchet MS" pitchFamily="34" charset="0"/>
              </a:defRPr>
            </a:lvl2pPr>
            <a:lvl3pPr marL="1763309" indent="-489808">
              <a:defRPr sz="2100">
                <a:latin typeface="Trebuchet MS" pitchFamily="34" charset="0"/>
              </a:defRPr>
            </a:lvl3pPr>
            <a:lvl4pPr marL="2302099" indent="-538789">
              <a:defRPr sz="2100">
                <a:latin typeface="Trebuchet MS" pitchFamily="34" charset="0"/>
              </a:defRPr>
            </a:lvl4pPr>
            <a:lvl5pPr marL="2693945" indent="-391846">
              <a:defRPr sz="21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4943827" y="3007953"/>
            <a:ext cx="26665807" cy="1137920"/>
          </a:xfrm>
          <a:prstGeom prst="rect">
            <a:avLst/>
          </a:prstGeom>
        </p:spPr>
        <p:txBody>
          <a:bodyPr lIns="78373" tIns="39187" rIns="78373" bIns="39187">
            <a:normAutofit/>
          </a:bodyPr>
          <a:lstStyle>
            <a:lvl1pPr marL="0" indent="0" algn="ctr">
              <a:buFontTx/>
              <a:buNone/>
              <a:defRPr sz="51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4943827" y="1870033"/>
            <a:ext cx="26665807" cy="1137920"/>
          </a:xfrm>
          <a:prstGeom prst="rect">
            <a:avLst/>
          </a:prstGeom>
        </p:spPr>
        <p:txBody>
          <a:bodyPr lIns="78373" tIns="39187" rIns="78373" bIns="39187" anchor="t" anchorCtr="1">
            <a:normAutofit/>
          </a:bodyPr>
          <a:lstStyle>
            <a:lvl1pPr marL="0" indent="0" algn="ctr">
              <a:buFontTx/>
              <a:buNone/>
              <a:defRPr sz="75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4943827" y="414056"/>
            <a:ext cx="26665807" cy="1455976"/>
          </a:xfrm>
          <a:prstGeom prst="rect">
            <a:avLst/>
          </a:prstGeom>
        </p:spPr>
        <p:txBody>
          <a:bodyPr lIns="78373" tIns="39187" rIns="78373" bIns="39187" anchor="t" anchorCtr="1">
            <a:normAutofit/>
          </a:bodyPr>
          <a:lstStyle>
            <a:lvl1pPr marL="0" indent="0" algn="ctr">
              <a:buFontTx/>
              <a:buNone/>
              <a:defRPr sz="9900">
                <a:solidFill>
                  <a:schemeClr val="bg1"/>
                </a:solidFill>
                <a:latin typeface="+mj-lt"/>
              </a:defRPr>
            </a:lvl1pPr>
            <a:lvl2pPr>
              <a:buFontTx/>
              <a:buNone/>
              <a:defRPr sz="6200"/>
            </a:lvl2pPr>
            <a:lvl3pPr>
              <a:buFontTx/>
              <a:buNone/>
              <a:defRPr sz="6200"/>
            </a:lvl3pPr>
            <a:lvl4pPr>
              <a:buFontTx/>
              <a:buNone/>
              <a:defRPr sz="6200"/>
            </a:lvl4pPr>
            <a:lvl5pPr>
              <a:buFontTx/>
              <a:buNone/>
              <a:defRPr sz="6200"/>
            </a:lvl5pPr>
          </a:lstStyle>
          <a:p>
            <a:pPr lvl="0"/>
            <a:r>
              <a:rPr lang="en-US" dirty="0" smtClean="0"/>
              <a:t>Click here to add title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2.wmf"/><Relationship Id="rId12" Type="http://schemas.openxmlformats.org/officeDocument/2006/relationships/oleObject" Target="../embeddings/oleObject3.bin"/><Relationship Id="rId13" Type="http://schemas.openxmlformats.org/officeDocument/2006/relationships/image" Target="../media/image3.wmf"/><Relationship Id="rId14" Type="http://schemas.openxmlformats.org/officeDocument/2006/relationships/image" Target="../media/image9.png"/><Relationship Id="rId15" Type="http://schemas.openxmlformats.org/officeDocument/2006/relationships/oleObject" Target="../embeddings/oleObject4.bin"/><Relationship Id="rId16" Type="http://schemas.openxmlformats.org/officeDocument/2006/relationships/image" Target="../media/image4.wmf"/><Relationship Id="rId17" Type="http://schemas.openxmlformats.org/officeDocument/2006/relationships/hyperlink" Target="http://www.facebook.com/pages/PosterPresentationscom/217914411419?v=app_4949752878&amp;ref=ts" TargetMode="External"/><Relationship Id="rId18"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vmlDrawing" Target="../drawings/vmlDrawing1.vml"/><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oleObject" Target="../embeddings/oleObject1.bin"/><Relationship Id="rId9" Type="http://schemas.openxmlformats.org/officeDocument/2006/relationships/image" Target="../media/image1.wmf"/><Relationship Id="rId10" Type="http://schemas.openxmlformats.org/officeDocument/2006/relationships/oleObject" Target="../embeddings/oleObject2.bin"/></Relationships>
</file>

<file path=ppt/slideMasters/_rels/slideMaster2.xml.rels><?xml version="1.0" encoding="UTF-8" standalone="yes"?>
<Relationships xmlns="http://schemas.openxmlformats.org/package/2006/relationships"><Relationship Id="rId11" Type="http://schemas.openxmlformats.org/officeDocument/2006/relationships/image" Target="../media/image10.jpeg"/><Relationship Id="rId12" Type="http://schemas.openxmlformats.org/officeDocument/2006/relationships/image" Target="../media/image5.png"/><Relationship Id="rId13" Type="http://schemas.openxmlformats.org/officeDocument/2006/relationships/image" Target="../media/image6.png"/><Relationship Id="rId14" Type="http://schemas.openxmlformats.org/officeDocument/2006/relationships/image" Target="../media/image7.png"/><Relationship Id="rId15" Type="http://schemas.openxmlformats.org/officeDocument/2006/relationships/image" Target="../media/image8.png"/><Relationship Id="rId16" Type="http://schemas.openxmlformats.org/officeDocument/2006/relationships/oleObject" Target="../embeddings/oleObject7.bin"/><Relationship Id="rId17" Type="http://schemas.openxmlformats.org/officeDocument/2006/relationships/image" Target="../media/image1.wmf"/><Relationship Id="rId18" Type="http://schemas.openxmlformats.org/officeDocument/2006/relationships/oleObject" Target="../embeddings/oleObject8.bin"/><Relationship Id="rId19" Type="http://schemas.openxmlformats.org/officeDocument/2006/relationships/image" Target="../media/image2.wmf"/><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theme" Target="../theme/theme2.xml"/><Relationship Id="rId4" Type="http://schemas.openxmlformats.org/officeDocument/2006/relationships/vmlDrawing" Target="../drawings/vmlDrawing2.vml"/><Relationship Id="rId5" Type="http://schemas.openxmlformats.org/officeDocument/2006/relationships/oleObject" Target="../embeddings/oleObject5.bin"/><Relationship Id="rId6" Type="http://schemas.openxmlformats.org/officeDocument/2006/relationships/image" Target="../media/image3.wmf"/><Relationship Id="rId7" Type="http://schemas.openxmlformats.org/officeDocument/2006/relationships/image" Target="../media/image9.png"/><Relationship Id="rId8" Type="http://schemas.openxmlformats.org/officeDocument/2006/relationships/oleObject" Target="../embeddings/oleObject6.bin"/><Relationship Id="rId9" Type="http://schemas.openxmlformats.org/officeDocument/2006/relationships/image" Target="../media/image4.wmf"/><Relationship Id="rId10" Type="http://schemas.openxmlformats.org/officeDocument/2006/relationships/hyperlink" Target="http://www.facebook.com/pages/PosterPresentationscom/217914411419?v=app_4949752878&amp;ref=ts" TargetMode="External"/></Relationships>
</file>

<file path=ppt/slideMasters/_rels/slideMaster3.xml.rels><?xml version="1.0" encoding="UTF-8" standalone="yes"?>
<Relationships xmlns="http://schemas.openxmlformats.org/package/2006/relationships"><Relationship Id="rId11" Type="http://schemas.openxmlformats.org/officeDocument/2006/relationships/image" Target="../media/image10.jpeg"/><Relationship Id="rId12" Type="http://schemas.openxmlformats.org/officeDocument/2006/relationships/image" Target="../media/image5.png"/><Relationship Id="rId13" Type="http://schemas.openxmlformats.org/officeDocument/2006/relationships/image" Target="../media/image6.png"/><Relationship Id="rId14" Type="http://schemas.openxmlformats.org/officeDocument/2006/relationships/image" Target="../media/image7.png"/><Relationship Id="rId15" Type="http://schemas.openxmlformats.org/officeDocument/2006/relationships/image" Target="../media/image8.png"/><Relationship Id="rId16" Type="http://schemas.openxmlformats.org/officeDocument/2006/relationships/oleObject" Target="../embeddings/oleObject11.bin"/><Relationship Id="rId17" Type="http://schemas.openxmlformats.org/officeDocument/2006/relationships/image" Target="../media/image1.wmf"/><Relationship Id="rId18" Type="http://schemas.openxmlformats.org/officeDocument/2006/relationships/oleObject" Target="../embeddings/oleObject12.bin"/><Relationship Id="rId19" Type="http://schemas.openxmlformats.org/officeDocument/2006/relationships/image" Target="../media/image2.wmf"/><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3.xml"/><Relationship Id="rId4" Type="http://schemas.openxmlformats.org/officeDocument/2006/relationships/vmlDrawing" Target="../drawings/vmlDrawing3.vml"/><Relationship Id="rId5" Type="http://schemas.openxmlformats.org/officeDocument/2006/relationships/oleObject" Target="../embeddings/oleObject9.bin"/><Relationship Id="rId6" Type="http://schemas.openxmlformats.org/officeDocument/2006/relationships/image" Target="../media/image3.wmf"/><Relationship Id="rId7" Type="http://schemas.openxmlformats.org/officeDocument/2006/relationships/image" Target="../media/image9.png"/><Relationship Id="rId8" Type="http://schemas.openxmlformats.org/officeDocument/2006/relationships/oleObject" Target="../embeddings/oleObject10.bin"/><Relationship Id="rId9" Type="http://schemas.openxmlformats.org/officeDocument/2006/relationships/image" Target="../media/image4.wmf"/><Relationship Id="rId10" Type="http://schemas.openxmlformats.org/officeDocument/2006/relationships/hyperlink" Target="http://www.facebook.com/pages/PosterPresentationscom/217914411419?v=app_4949752878&amp;ref=ts"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6576000" cy="4267200"/>
          </a:xfrm>
          <a:prstGeom prst="rect">
            <a:avLst/>
          </a:prstGeom>
          <a:solidFill>
            <a:schemeClr val="accent5">
              <a:lumMod val="75000"/>
            </a:schemeClr>
          </a:solidFill>
          <a:ln w="9525">
            <a:solidFill>
              <a:schemeClr val="tx1"/>
            </a:solidFill>
            <a:miter lim="800000"/>
            <a:headEnd/>
            <a:tailEnd/>
          </a:ln>
          <a:effectLst/>
        </p:spPr>
        <p:txBody>
          <a:bodyPr wrap="none" lIns="78370" tIns="39184" rIns="78370" bIns="39184" anchor="ctr"/>
          <a:lstStyle/>
          <a:p>
            <a:pPr>
              <a:defRPr/>
            </a:pPr>
            <a:endParaRPr lang="en-US" dirty="0"/>
          </a:p>
        </p:txBody>
      </p:sp>
      <p:sp>
        <p:nvSpPr>
          <p:cNvPr id="9" name="Rectangle 9"/>
          <p:cNvSpPr>
            <a:spLocks noChangeArrowheads="1"/>
          </p:cNvSpPr>
          <p:nvPr/>
        </p:nvSpPr>
        <p:spPr bwMode="auto">
          <a:xfrm>
            <a:off x="0" y="4267201"/>
            <a:ext cx="36576000" cy="4063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78370" tIns="39184" rIns="78370" bIns="39184" anchor="ctr"/>
          <a:lstStyle/>
          <a:p>
            <a:pPr>
              <a:defRPr/>
            </a:pPr>
            <a:endParaRPr lang="en-US" dirty="0"/>
          </a:p>
        </p:txBody>
      </p:sp>
      <p:sp>
        <p:nvSpPr>
          <p:cNvPr id="10" name="Text Box 14"/>
          <p:cNvSpPr txBox="1">
            <a:spLocks noChangeArrowheads="1"/>
          </p:cNvSpPr>
          <p:nvPr/>
        </p:nvSpPr>
        <p:spPr bwMode="auto">
          <a:xfrm>
            <a:off x="1306088" y="28725093"/>
            <a:ext cx="2095500" cy="286334"/>
          </a:xfrm>
          <a:prstGeom prst="rect">
            <a:avLst/>
          </a:prstGeom>
          <a:noFill/>
          <a:ln w="9525">
            <a:solidFill>
              <a:schemeClr val="accent5">
                <a:lumMod val="50000"/>
              </a:schemeClr>
            </a:solidFill>
            <a:miter lim="800000"/>
            <a:headEnd/>
            <a:tailEnd/>
          </a:ln>
          <a:effectLst/>
        </p:spPr>
        <p:txBody>
          <a:bodyPr lIns="78222" tIns="39103" rIns="78222" bIns="39103">
            <a:spAutoFit/>
          </a:bodyPr>
          <a:lstStyle/>
          <a:p>
            <a:pPr eaLnBrk="0" hangingPunct="0">
              <a:lnSpc>
                <a:spcPct val="65000"/>
              </a:lnSpc>
              <a:spcBef>
                <a:spcPct val="50000"/>
              </a:spcBef>
              <a:defRPr/>
            </a:pPr>
            <a:r>
              <a:rPr lang="en-US" sz="400" b="1" dirty="0" smtClean="0">
                <a:solidFill>
                  <a:schemeClr val="bg1">
                    <a:lumMod val="75000"/>
                  </a:schemeClr>
                </a:solidFill>
                <a:latin typeface="Arial" charset="0"/>
              </a:rPr>
              <a:t>RESEARCH POSTER PRESENTATION </a:t>
            </a:r>
            <a:r>
              <a:rPr lang="en-US" sz="400" b="1" dirty="0">
                <a:solidFill>
                  <a:schemeClr val="bg1">
                    <a:lumMod val="75000"/>
                  </a:schemeClr>
                </a:solidFill>
                <a:latin typeface="Arial" charset="0"/>
              </a:rPr>
              <a:t>DESIGN © </a:t>
            </a:r>
            <a:r>
              <a:rPr lang="en-US" sz="400" b="1" dirty="0" smtClean="0">
                <a:solidFill>
                  <a:schemeClr val="bg1">
                    <a:lumMod val="75000"/>
                  </a:schemeClr>
                </a:solidFill>
                <a:latin typeface="Arial" charset="0"/>
              </a:rPr>
              <a:t>2012</a:t>
            </a:r>
            <a:endParaRPr lang="en-US" sz="400" b="1" dirty="0">
              <a:solidFill>
                <a:schemeClr val="bg1">
                  <a:lumMod val="75000"/>
                </a:schemeClr>
              </a:solidFill>
              <a:latin typeface="Arial" charset="0"/>
            </a:endParaRP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sp>
        <p:nvSpPr>
          <p:cNvPr id="2" name="Rounded Rectangle 1"/>
          <p:cNvSpPr/>
          <p:nvPr userDrawn="1"/>
        </p:nvSpPr>
        <p:spPr>
          <a:xfrm>
            <a:off x="768615" y="4866796"/>
            <a:ext cx="8382000" cy="23765933"/>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3" name="Rounded Rectangle 22"/>
          <p:cNvSpPr/>
          <p:nvPr userDrawn="1"/>
        </p:nvSpPr>
        <p:spPr>
          <a:xfrm>
            <a:off x="9656410" y="4866796"/>
            <a:ext cx="8382000" cy="23765933"/>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4" name="Rounded Rectangle 23"/>
          <p:cNvSpPr/>
          <p:nvPr userDrawn="1"/>
        </p:nvSpPr>
        <p:spPr>
          <a:xfrm>
            <a:off x="18544205" y="4866796"/>
            <a:ext cx="8382000" cy="23765933"/>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6" name="Rounded Rectangle 25"/>
          <p:cNvSpPr/>
          <p:nvPr userDrawn="1"/>
        </p:nvSpPr>
        <p:spPr>
          <a:xfrm>
            <a:off x="27432000" y="4866796"/>
            <a:ext cx="8382000" cy="23765933"/>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grpSp>
        <p:nvGrpSpPr>
          <p:cNvPr id="30" name="Group 29"/>
          <p:cNvGrpSpPr/>
          <p:nvPr userDrawn="1"/>
        </p:nvGrpSpPr>
        <p:grpSpPr>
          <a:xfrm>
            <a:off x="-9354324" y="-1"/>
            <a:ext cx="9182388" cy="292608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301370" rtl="0" eaLnBrk="1" fontAlgn="auto" latinLnBrk="0" hangingPunct="1">
                <a:lnSpc>
                  <a:spcPct val="100000"/>
                </a:lnSpc>
                <a:spcBef>
                  <a:spcPts val="0"/>
                </a:spcBef>
                <a:spcAft>
                  <a:spcPts val="0"/>
                </a:spcAft>
                <a:buClrTx/>
                <a:buSzTx/>
                <a:buFontTx/>
                <a:buNone/>
                <a:tabLst/>
                <a:defRPr/>
              </a:pPr>
              <a:r>
                <a:rPr lang="en-US" sz="2700" b="1" spc="0" dirty="0" smtClean="0">
                  <a:solidFill>
                    <a:srgbClr val="FF0000"/>
                  </a:solidFill>
                  <a:latin typeface="Trebuchet MS" pitchFamily="34" charset="0"/>
                </a:rPr>
                <a:t>(—THIS SIDEBAR DOES NOT PRINT—)</a:t>
              </a:r>
              <a:endParaRPr lang="en-US" sz="2700" b="1" spc="514"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DESIGN</a:t>
              </a:r>
              <a:r>
                <a:rPr lang="en-US" sz="3400" b="1" spc="514" baseline="0" dirty="0" smtClean="0">
                  <a:solidFill>
                    <a:schemeClr val="bg1"/>
                  </a:solidFill>
                  <a:latin typeface="Trebuchet MS" pitchFamily="34" charset="0"/>
                </a:rPr>
                <a:t> </a:t>
              </a:r>
              <a:r>
                <a:rPr lang="en-US" sz="3400" b="1" spc="514" dirty="0" smtClean="0">
                  <a:solidFill>
                    <a:schemeClr val="bg1"/>
                  </a:solidFill>
                  <a:latin typeface="Trebuchet MS" pitchFamily="34" charset="0"/>
                </a:rPr>
                <a:t>GUIDE</a:t>
              </a:r>
            </a:p>
            <a:p>
              <a:pPr algn="ctr"/>
              <a:endParaRPr lang="en-US" sz="2400" b="1" dirty="0" smtClean="0">
                <a:latin typeface="Trebuchet MS" pitchFamily="34" charset="0"/>
              </a:endParaRPr>
            </a:p>
            <a:p>
              <a:pPr defTabSz="3227529"/>
              <a:r>
                <a:rPr lang="en-US" sz="2400" i="0" dirty="0" smtClean="0">
                  <a:latin typeface="Trebuchet MS" pitchFamily="34" charset="0"/>
                </a:rPr>
                <a:t>This PowerPoint</a:t>
              </a:r>
              <a:r>
                <a:rPr lang="en-US" sz="2400" i="0" baseline="0" dirty="0" smtClean="0">
                  <a:latin typeface="Trebuchet MS" pitchFamily="34" charset="0"/>
                </a:rPr>
                <a:t> </a:t>
              </a:r>
              <a:r>
                <a:rPr lang="en-US" sz="2400" i="0" dirty="0" smtClean="0">
                  <a:latin typeface="Trebuchet MS" pitchFamily="34" charset="0"/>
                </a:rPr>
                <a:t>2007 template produces</a:t>
              </a:r>
              <a:r>
                <a:rPr lang="en-US" sz="2400" i="0" baseline="0" dirty="0" smtClean="0">
                  <a:latin typeface="Trebuchet MS" pitchFamily="34" charset="0"/>
                </a:rPr>
                <a:t> </a:t>
              </a:r>
              <a:r>
                <a:rPr lang="en-US" sz="2400" i="0" dirty="0" smtClean="0">
                  <a:latin typeface="Trebuchet MS" pitchFamily="34" charset="0"/>
                </a:rPr>
                <a:t>a 36”x48” presentation poster. </a:t>
              </a:r>
              <a:r>
                <a:rPr lang="en-US" sz="2400" dirty="0" smtClean="0">
                  <a:latin typeface="Trebuchet MS" pitchFamily="34" charset="0"/>
                </a:rPr>
                <a:t>You</a:t>
              </a:r>
              <a:r>
                <a:rPr lang="en-US" sz="2400" baseline="0" dirty="0" smtClean="0">
                  <a:latin typeface="Trebuchet MS" pitchFamily="34" charset="0"/>
                </a:rPr>
                <a:t> can u</a:t>
              </a:r>
              <a:r>
                <a:rPr lang="en-US" sz="2400" dirty="0" smtClean="0">
                  <a:latin typeface="Trebuchet MS" pitchFamily="34" charset="0"/>
                </a:rPr>
                <a:t>se</a:t>
              </a:r>
              <a:r>
                <a:rPr lang="en-US" sz="2400" baseline="0" dirty="0" smtClean="0">
                  <a:latin typeface="Trebuchet MS" pitchFamily="34" charset="0"/>
                </a:rPr>
                <a:t> it to create your research poster and </a:t>
              </a:r>
              <a:r>
                <a:rPr lang="en-US" sz="2400" dirty="0" smtClean="0">
                  <a:latin typeface="Trebuchet MS" pitchFamily="34" charset="0"/>
                </a:rPr>
                <a:t>save valuable time placing titles, subtitles,</a:t>
              </a:r>
              <a:r>
                <a:rPr lang="en-US" sz="2400" baseline="0" dirty="0" smtClean="0">
                  <a:latin typeface="Trebuchet MS" pitchFamily="34" charset="0"/>
                </a:rPr>
                <a:t> text, and graphics</a:t>
              </a:r>
              <a:r>
                <a:rPr lang="en-US" sz="2400" dirty="0" smtClean="0">
                  <a:latin typeface="Trebuchet MS" pitchFamily="34" charset="0"/>
                </a:rPr>
                <a:t>. </a:t>
              </a:r>
            </a:p>
            <a:p>
              <a:pPr defTabSz="3227529"/>
              <a:endParaRPr lang="en-US" sz="2400" dirty="0" smtClean="0">
                <a:latin typeface="Trebuchet MS" pitchFamily="34" charset="0"/>
              </a:endParaRPr>
            </a:p>
            <a:p>
              <a:pPr defTabSz="3762000"/>
              <a:r>
                <a:rPr lang="en-US" sz="24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400" b="1" dirty="0" smtClean="0">
                  <a:solidFill>
                    <a:srgbClr val="FFC000"/>
                  </a:solidFill>
                  <a:latin typeface="Trebuchet MS" pitchFamily="34" charset="0"/>
                </a:rPr>
                <a:t>PosterPresentations.com</a:t>
              </a:r>
              <a:r>
                <a:rPr lang="en-US" sz="2400" b="1" dirty="0" smtClean="0">
                  <a:solidFill>
                    <a:schemeClr val="bg1"/>
                  </a:solidFill>
                  <a:latin typeface="Trebuchet MS" pitchFamily="34" charset="0"/>
                </a:rPr>
                <a:t> </a:t>
              </a:r>
              <a:r>
                <a:rPr lang="en-US" sz="2400" dirty="0" smtClean="0">
                  <a:solidFill>
                    <a:schemeClr val="bg1"/>
                  </a:solidFill>
                  <a:latin typeface="Trebuchet MS" pitchFamily="34" charset="0"/>
                </a:rPr>
                <a:t>and click on HELP DESK.</a:t>
              </a:r>
            </a:p>
            <a:p>
              <a:pPr defTabSz="3762000"/>
              <a:endParaRPr lang="en-US" sz="2400" dirty="0" smtClean="0">
                <a:latin typeface="Trebuchet MS" pitchFamily="34" charset="0"/>
              </a:endParaRPr>
            </a:p>
            <a:p>
              <a:pPr defTabSz="3762000"/>
              <a:r>
                <a:rPr lang="en-US" sz="2400" dirty="0" smtClean="0">
                  <a:solidFill>
                    <a:schemeClr val="bg1"/>
                  </a:solidFill>
                  <a:latin typeface="Trebuchet MS" pitchFamily="34" charset="0"/>
                </a:rPr>
                <a:t>When</a:t>
              </a:r>
              <a:r>
                <a:rPr lang="en-US" sz="2400" baseline="0" dirty="0" smtClean="0">
                  <a:solidFill>
                    <a:schemeClr val="bg1"/>
                  </a:solidFill>
                  <a:latin typeface="Trebuchet MS" pitchFamily="34" charset="0"/>
                </a:rPr>
                <a:t> you are ready to print your poster</a:t>
              </a:r>
              <a:r>
                <a:rPr lang="en-US" sz="2400" dirty="0" smtClean="0">
                  <a:solidFill>
                    <a:schemeClr val="bg1"/>
                  </a:solidFill>
                  <a:latin typeface="Trebuchet MS" pitchFamily="34" charset="0"/>
                </a:rPr>
                <a:t>,</a:t>
              </a:r>
              <a:r>
                <a:rPr lang="en-US" sz="2400" baseline="0" dirty="0" smtClean="0">
                  <a:solidFill>
                    <a:schemeClr val="bg1"/>
                  </a:solidFill>
                  <a:latin typeface="Trebuchet MS" pitchFamily="34" charset="0"/>
                </a:rPr>
                <a:t> go online to </a:t>
              </a:r>
              <a:r>
                <a:rPr lang="en-US" sz="2400" b="0" dirty="0" smtClean="0">
                  <a:solidFill>
                    <a:schemeClr val="bg1"/>
                  </a:solidFill>
                  <a:latin typeface="Trebuchet MS" pitchFamily="34" charset="0"/>
                </a:rPr>
                <a:t>PosterPresentations.com</a:t>
              </a:r>
              <a:r>
                <a:rPr lang="en-US" sz="2400" dirty="0" smtClean="0">
                  <a:solidFill>
                    <a:schemeClr val="bg1"/>
                  </a:solidFill>
                  <a:latin typeface="Trebuchet MS" pitchFamily="34" charset="0"/>
                </a:rPr>
                <a:t/>
              </a:r>
              <a:br>
                <a:rPr lang="en-US" sz="2400" dirty="0" smtClean="0">
                  <a:solidFill>
                    <a:schemeClr val="bg1"/>
                  </a:solidFill>
                  <a:latin typeface="Trebuchet MS" pitchFamily="34" charset="0"/>
                </a:rPr>
              </a:br>
              <a:endParaRPr lang="en-US" sz="2400" dirty="0" smtClean="0">
                <a:solidFill>
                  <a:schemeClr val="bg1"/>
                </a:solidFill>
                <a:latin typeface="Trebuchet MS" pitchFamily="34" charset="0"/>
              </a:endParaRPr>
            </a:p>
            <a:p>
              <a:pPr algn="l" defTabSz="3227529"/>
              <a:r>
                <a:rPr lang="en-US" sz="2400" b="0" dirty="0" smtClean="0">
                  <a:solidFill>
                    <a:schemeClr val="bg1"/>
                  </a:solidFill>
                  <a:latin typeface="Trebuchet MS" pitchFamily="34" charset="0"/>
                </a:rPr>
                <a:t>Need</a:t>
              </a:r>
              <a:r>
                <a:rPr lang="en-US" sz="2400" b="0" baseline="0" dirty="0" smtClean="0">
                  <a:solidFill>
                    <a:schemeClr val="bg1"/>
                  </a:solidFill>
                  <a:latin typeface="Trebuchet MS" pitchFamily="34" charset="0"/>
                </a:rPr>
                <a:t> assistance? Call us at </a:t>
              </a:r>
              <a:r>
                <a:rPr lang="en-US" sz="2400" b="0" dirty="0" smtClean="0">
                  <a:solidFill>
                    <a:srgbClr val="FFC000"/>
                  </a:solidFill>
                  <a:latin typeface="Trebuchet MS" pitchFamily="34" charset="0"/>
                </a:rPr>
                <a:t>1.510.649.3001</a:t>
              </a:r>
            </a:p>
            <a:p>
              <a:pPr algn="l" defTabSz="3227529"/>
              <a:endParaRPr lang="en-US" sz="3100" b="1" dirty="0" smtClean="0">
                <a:solidFill>
                  <a:srgbClr val="FFFF00"/>
                </a:solidFill>
                <a:latin typeface="Trebuchet MS" pitchFamily="34" charset="0"/>
              </a:endParaRPr>
            </a:p>
            <a:p>
              <a:pPr algn="ctr"/>
              <a:endParaRPr lang="en-US" sz="2100" b="1"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QUICK START</a:t>
              </a:r>
            </a:p>
            <a:p>
              <a:pPr algn="ctr"/>
              <a:endParaRPr lang="en-US" sz="27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Zoom in and out</a:t>
              </a:r>
            </a:p>
            <a:p>
              <a:pPr marL="1621890" indent="-1621890" algn="l" defTabSz="729306"/>
              <a:r>
                <a:rPr lang="en-US" sz="2100" b="0" baseline="0" dirty="0" smtClean="0">
                  <a:solidFill>
                    <a:schemeClr val="bg1"/>
                  </a:solidFill>
                  <a:latin typeface="Trebuchet MS" pitchFamily="34" charset="0"/>
                </a:rPr>
                <a:t>	</a:t>
              </a:r>
              <a:r>
                <a:rPr lang="en-US" sz="2100" b="0" baseline="0" dirty="0" smtClean="0">
                  <a:solidFill>
                    <a:schemeClr val="bg1">
                      <a:lumMod val="75000"/>
                    </a:schemeClr>
                  </a:solidFill>
                  <a:latin typeface="Trebuchet MS" pitchFamily="34" charset="0"/>
                </a:rPr>
                <a:t>As you work on your poster zoom in and out to the level that is more comfortable to you. </a:t>
              </a:r>
            </a:p>
            <a:p>
              <a:pPr marL="1621890" indent="-1621890" algn="l" defTabSz="729306"/>
              <a:r>
                <a:rPr lang="en-US" sz="2100" b="1" baseline="0" dirty="0" smtClean="0">
                  <a:solidFill>
                    <a:schemeClr val="bg1">
                      <a:lumMod val="75000"/>
                    </a:schemeClr>
                  </a:solidFill>
                  <a:latin typeface="Trebuchet MS" pitchFamily="34" charset="0"/>
                </a:rPr>
                <a:t>	</a:t>
              </a:r>
              <a:r>
                <a:rPr lang="en-US" sz="2100" b="0" baseline="0" dirty="0" smtClean="0">
                  <a:solidFill>
                    <a:schemeClr val="bg1">
                      <a:lumMod val="75000"/>
                    </a:schemeClr>
                  </a:solidFill>
                  <a:latin typeface="Trebuchet MS" pitchFamily="34" charset="0"/>
                </a:rPr>
                <a:t>Go to VIEW &gt; ZOOM.</a:t>
              </a:r>
            </a:p>
            <a:p>
              <a:pPr algn="l"/>
              <a:endParaRPr lang="en-US" sz="2400" b="0"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Title, Authors, and Affiliations</a:t>
              </a:r>
            </a:p>
            <a:p>
              <a:pPr algn="l"/>
              <a:r>
                <a:rPr lang="en-US" sz="21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1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100" b="0" spc="0"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400" b="1" baseline="0" dirty="0" smtClean="0">
                  <a:solidFill>
                    <a:schemeClr val="bg1"/>
                  </a:solidFill>
                  <a:latin typeface="Trebuchet MS" pitchFamily="34" charset="0"/>
                </a:rPr>
                <a:t/>
              </a:r>
              <a:br>
                <a:rPr lang="en-US" sz="2400" b="1" baseline="0" dirty="0" smtClean="0">
                  <a:solidFill>
                    <a:schemeClr val="bg1"/>
                  </a:solidFill>
                  <a:latin typeface="Trebuchet MS" pitchFamily="34" charset="0"/>
                </a:rPr>
              </a:br>
              <a:endParaRPr lang="en-US" sz="2400" b="1" dirty="0" smtClean="0">
                <a:solidFill>
                  <a:schemeClr val="bg1"/>
                </a:solidFill>
                <a:latin typeface="Trebuchet MS" pitchFamily="34" charset="0"/>
              </a:endParaRPr>
            </a:p>
            <a:p>
              <a:pPr algn="ctr"/>
              <a:endParaRPr lang="en-US" sz="2400" b="1" dirty="0" smtClean="0">
                <a:solidFill>
                  <a:srgbClr val="FFC000"/>
                </a:solidFill>
                <a:latin typeface="Trebuchet MS" pitchFamily="34" charset="0"/>
              </a:endParaRPr>
            </a:p>
            <a:p>
              <a:pPr algn="ctr"/>
              <a:endParaRPr lang="en-US" sz="2400" b="1" dirty="0" smtClean="0">
                <a:solidFill>
                  <a:srgbClr val="FFC000"/>
                </a:solidFill>
                <a:latin typeface="Trebuchet MS" pitchFamily="34" charset="0"/>
              </a:endParaRPr>
            </a:p>
            <a:p>
              <a:pPr algn="ctr"/>
              <a:r>
                <a:rPr lang="en-US" sz="2700" b="1" dirty="0" smtClean="0">
                  <a:solidFill>
                    <a:srgbClr val="FFC000"/>
                  </a:solidFill>
                  <a:latin typeface="Trebuchet MS" pitchFamily="34" charset="0"/>
                </a:rPr>
                <a:t>Adding Logos</a:t>
              </a:r>
              <a:r>
                <a:rPr lang="en-US" sz="2700" b="1" baseline="0" dirty="0" smtClean="0">
                  <a:solidFill>
                    <a:srgbClr val="FFC000"/>
                  </a:solidFill>
                  <a:latin typeface="Trebuchet MS" pitchFamily="34" charset="0"/>
                </a:rPr>
                <a:t> / Seals</a:t>
              </a:r>
            </a:p>
            <a:p>
              <a:pPr algn="l"/>
              <a:r>
                <a:rPr lang="en-US" sz="21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100" b="0" spc="257"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spc="0"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See if your school’s logo is available on our free poster templates page.</a:t>
              </a:r>
            </a:p>
            <a:p>
              <a:pPr algn="l"/>
              <a:endParaRPr lang="en-US" sz="2100" b="0" baseline="0" dirty="0" smtClean="0">
                <a:latin typeface="Trebuchet MS" pitchFamily="34" charset="0"/>
              </a:endParaRPr>
            </a:p>
            <a:p>
              <a:pPr algn="ctr"/>
              <a:r>
                <a:rPr lang="en-US" sz="2700" b="1" baseline="0" dirty="0" smtClean="0">
                  <a:solidFill>
                    <a:srgbClr val="FFC000"/>
                  </a:solidFill>
                  <a:latin typeface="Trebuchet MS" pitchFamily="34" charset="0"/>
                </a:rPr>
                <a:t>Photographs / Graphics</a:t>
              </a:r>
            </a:p>
            <a:p>
              <a:pPr algn="l" defTabSz="838158"/>
              <a:r>
                <a:rPr lang="en-US" sz="21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100" b="0" spc="0" baseline="0" dirty="0" smtClean="0">
                  <a:solidFill>
                    <a:schemeClr val="bg1">
                      <a:lumMod val="75000"/>
                    </a:schemeClr>
                  </a:solidFill>
                  <a:latin typeface="Trebuchet MS" pitchFamily="34" charset="0"/>
                </a:rPr>
                <a:t>disproportionally.</a:t>
              </a:r>
            </a:p>
            <a:p>
              <a:pPr algn="l" defTabSz="838158"/>
              <a:endParaRPr lang="en-US" sz="2100" b="0" baseline="0" dirty="0" smtClean="0">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r>
                <a:rPr lang="en-US" sz="2700" b="1" baseline="0" dirty="0" smtClean="0">
                  <a:solidFill>
                    <a:srgbClr val="FFC000"/>
                  </a:solidFill>
                  <a:latin typeface="Trebuchet MS" pitchFamily="34" charset="0"/>
                </a:rPr>
                <a:t>Image Quality Check</a:t>
              </a:r>
            </a:p>
            <a:p>
              <a:pPr lvl="0" algn="l" defTabSz="838158"/>
              <a:r>
                <a:rPr lang="en-US" sz="21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4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416674"/>
              <a:chOff x="-4470427" y="11016658"/>
              <a:chExt cx="3470785" cy="1110323"/>
            </a:xfrm>
          </p:grpSpPr>
          <p:grpSp>
            <p:nvGrpSpPr>
              <p:cNvPr id="46" name="Group 45"/>
              <p:cNvGrpSpPr/>
              <p:nvPr userDrawn="1"/>
            </p:nvGrpSpPr>
            <p:grpSpPr>
              <a:xfrm>
                <a:off x="-2783495" y="11060885"/>
                <a:ext cx="624431" cy="902373"/>
                <a:chOff x="-3958697" y="11117435"/>
                <a:chExt cx="779338" cy="1293095"/>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96352"/>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47" name="Group 46"/>
              <p:cNvGrpSpPr/>
              <p:nvPr userDrawn="1"/>
            </p:nvGrpSpPr>
            <p:grpSpPr>
              <a:xfrm>
                <a:off x="-2033159" y="11060893"/>
                <a:ext cx="1033517" cy="900604"/>
                <a:chOff x="-2921738" y="11200127"/>
                <a:chExt cx="1420279" cy="1237626"/>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62335"/>
                </a:xfrm>
                <a:prstGeom prst="rect">
                  <a:avLst/>
                </a:prstGeom>
                <a:solidFill>
                  <a:srgbClr val="FF0000"/>
                </a:solidFill>
              </p:spPr>
              <p:txBody>
                <a:bodyPr wrap="square" lIns="457200" tIns="91440" rIns="457200" bIns="91440" rtlCol="0">
                  <a:spAutoFit/>
                </a:bodyPr>
                <a:lstStyle/>
                <a:p>
                  <a:pPr algn="ctr"/>
                  <a:r>
                    <a:rPr lang="en-US" sz="1200" b="1" dirty="0" smtClean="0">
                      <a:solidFill>
                        <a:schemeClr val="bg1"/>
                      </a:solidFill>
                    </a:rPr>
                    <a:t>DISTORTED</a:t>
                  </a:r>
                  <a:endParaRPr lang="en-US" sz="6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461336"/>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39" name="Group 38"/>
            <p:cNvGrpSpPr/>
            <p:nvPr userDrawn="1"/>
          </p:nvGrpSpPr>
          <p:grpSpPr>
            <a:xfrm>
              <a:off x="-10414184" y="27751412"/>
              <a:ext cx="9353792" cy="2453251"/>
              <a:chOff x="-4762089" y="12734137"/>
              <a:chExt cx="4310744"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81"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82"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07833"/>
                <a:ext cx="1117601" cy="170209"/>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17360"/>
                <a:ext cx="1117601" cy="170209"/>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grpSp>
        <p:nvGrpSpPr>
          <p:cNvPr id="54" name="Group 53"/>
          <p:cNvGrpSpPr/>
          <p:nvPr userDrawn="1"/>
        </p:nvGrpSpPr>
        <p:grpSpPr>
          <a:xfrm>
            <a:off x="36798200" y="-48946"/>
            <a:ext cx="9218449" cy="29309747"/>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400" b="1" spc="514" dirty="0" smtClean="0">
                  <a:solidFill>
                    <a:schemeClr val="bg1"/>
                  </a:solidFill>
                  <a:latin typeface="Trebuchet MS" pitchFamily="34" charset="0"/>
                </a:rPr>
                <a:t>QUICK START (cont.)</a:t>
              </a:r>
            </a:p>
            <a:p>
              <a:pPr algn="ctr"/>
              <a:endParaRPr lang="en-US" sz="31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How to change the template color theme</a:t>
              </a:r>
            </a:p>
            <a:p>
              <a:pPr marL="0" marR="0" lvl="2" indent="0" algn="l" defTabSz="97967"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100" b="0" spc="0" baseline="0" dirty="0" smtClean="0">
                  <a:solidFill>
                    <a:schemeClr val="bg1">
                      <a:lumMod val="75000"/>
                    </a:schemeClr>
                  </a:solidFill>
                  <a:latin typeface="Trebuchet MS" pitchFamily="34" charset="0"/>
                </a:rPr>
                <a:t>also create your own color theme.</a:t>
              </a:r>
            </a:p>
            <a:p>
              <a:pPr marL="0" marR="0" lvl="2"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r>
                <a:rPr lang="en-US" sz="21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Text</a:t>
              </a:r>
            </a:p>
            <a:p>
              <a:pPr marL="2798850" lvl="2" indent="0" algn="l" defTabSz="97967"/>
              <a:r>
                <a:rPr lang="en-US" sz="21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301370" lvl="2"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 </a:t>
              </a:r>
              <a:r>
                <a:rPr kumimoji="0" lang="en-US" sz="27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100" b="0" baseline="0" dirty="0" smtClean="0">
                <a:solidFill>
                  <a:schemeClr val="bg1">
                    <a:lumMod val="75000"/>
                  </a:schemeClr>
                </a:solidFill>
                <a:latin typeface="Trebuchet MS" pitchFamily="34" charset="0"/>
              </a:endParaRPr>
            </a:p>
            <a:p>
              <a:pPr marL="1301370" lvl="2"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Tables</a:t>
              </a:r>
            </a:p>
            <a:p>
              <a:pPr marL="1483104" lvl="1" indent="0" algn="l" defTabSz="97967"/>
              <a:r>
                <a:rPr lang="en-US" sz="2100" b="0" baseline="0" dirty="0" smtClean="0">
                  <a:solidFill>
                    <a:schemeClr val="bg1">
                      <a:lumMod val="75000"/>
                    </a:schemeClr>
                  </a:solidFill>
                  <a:latin typeface="Trebuchet MS" pitchFamily="34" charset="0"/>
                </a:rPr>
                <a:t>To add a table from scratch go to the INSERT menu and </a:t>
              </a:r>
              <a:br>
                <a:rPr lang="en-US" sz="2100" b="0" baseline="0" dirty="0" smtClean="0">
                  <a:solidFill>
                    <a:schemeClr val="bg1">
                      <a:lumMod val="75000"/>
                    </a:schemeClr>
                  </a:solidFill>
                  <a:latin typeface="Trebuchet MS" pitchFamily="34" charset="0"/>
                </a:rPr>
              </a:br>
              <a:r>
                <a:rPr lang="en-US" sz="2100" b="0" baseline="0" dirty="0" smtClean="0">
                  <a:solidFill>
                    <a:schemeClr val="bg1">
                      <a:lumMod val="75000"/>
                    </a:schemeClr>
                  </a:solidFill>
                  <a:latin typeface="Trebuchet MS" pitchFamily="34" charset="0"/>
                </a:rPr>
                <a:t>click on TABLE. A drop-down box will help you select rows and columns. </a:t>
              </a:r>
            </a:p>
            <a:p>
              <a:pPr marL="0" lvl="0" indent="0" algn="l" defTabSz="97967"/>
              <a:r>
                <a:rPr lang="en-US" sz="21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301370" rtl="0" eaLnBrk="1" fontAlgn="auto" latinLnBrk="0" hangingPunct="1">
                <a:lnSpc>
                  <a:spcPct val="100000"/>
                </a:lnSpc>
                <a:spcBef>
                  <a:spcPts val="0"/>
                </a:spcBef>
                <a:spcAft>
                  <a:spcPts val="0"/>
                </a:spcAft>
                <a:buClrTx/>
                <a:buSzTx/>
                <a:buFontTx/>
                <a:buNone/>
                <a:tabLst/>
                <a:defRPr/>
              </a:pPr>
              <a:endParaRPr kumimoji="0" lang="en-US" sz="27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83"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84"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100" dirty="0" smtClean="0">
                    <a:solidFill>
                      <a:schemeClr val="tx2"/>
                    </a:solidFill>
                    <a:latin typeface="Trebuchet MS" pitchFamily="34" charset="0"/>
                  </a:rPr>
                  <a:t>Student</a:t>
                </a:r>
                <a:r>
                  <a:rPr lang="en-US" sz="2100" baseline="0" dirty="0" smtClean="0">
                    <a:solidFill>
                      <a:schemeClr val="tx2"/>
                    </a:solidFill>
                    <a:latin typeface="Trebuchet MS" pitchFamily="34" charset="0"/>
                  </a:rPr>
                  <a:t> discounts are available on our </a:t>
                </a:r>
                <a:r>
                  <a:rPr lang="en-US" sz="2100" baseline="0" dirty="0" err="1" smtClean="0">
                    <a:solidFill>
                      <a:schemeClr val="tx2"/>
                    </a:solidFill>
                    <a:latin typeface="Trebuchet MS" pitchFamily="34" charset="0"/>
                  </a:rPr>
                  <a:t>Facebook</a:t>
                </a:r>
                <a:r>
                  <a:rPr lang="en-US" sz="2100" baseline="0" dirty="0" smtClean="0">
                    <a:solidFill>
                      <a:schemeClr val="tx2"/>
                    </a:solidFill>
                    <a:latin typeface="Trebuchet MS" pitchFamily="34" charset="0"/>
                  </a:rPr>
                  <a:t> page.</a:t>
                </a:r>
                <a:br>
                  <a:rPr lang="en-US" sz="2100" baseline="0" dirty="0" smtClean="0">
                    <a:solidFill>
                      <a:schemeClr val="tx2"/>
                    </a:solidFill>
                    <a:latin typeface="Trebuchet MS" pitchFamily="34" charset="0"/>
                  </a:rPr>
                </a:br>
                <a:r>
                  <a:rPr lang="en-US" sz="2100" baseline="0" dirty="0" smtClean="0">
                    <a:solidFill>
                      <a:schemeClr val="tx2"/>
                    </a:solidFill>
                    <a:latin typeface="Trebuchet MS" pitchFamily="34" charset="0"/>
                  </a:rPr>
                  <a:t>Go to </a:t>
                </a:r>
                <a:r>
                  <a:rPr lang="en-US" sz="2100" u="sng" baseline="0" dirty="0" smtClean="0">
                    <a:solidFill>
                      <a:schemeClr val="tx2"/>
                    </a:solidFill>
                    <a:latin typeface="Trebuchet MS" pitchFamily="34" charset="0"/>
                  </a:rPr>
                  <a:t>PosterPresentations.com</a:t>
                </a:r>
                <a:r>
                  <a:rPr lang="en-US" sz="2100" baseline="0" dirty="0" smtClean="0">
                    <a:solidFill>
                      <a:schemeClr val="tx2"/>
                    </a:solidFill>
                    <a:latin typeface="Trebuchet MS" pitchFamily="34" charset="0"/>
                  </a:rPr>
                  <a:t> and click on the FB icon. </a:t>
                </a:r>
                <a:endParaRPr lang="en-US" sz="2100" dirty="0">
                  <a:solidFill>
                    <a:schemeClr val="tx2"/>
                  </a:solidFill>
                  <a:latin typeface="Trebuchet MS" pitchFamily="34" charset="0"/>
                </a:endParaRPr>
              </a:p>
            </p:txBody>
          </p:sp>
        </p:grpSp>
        <p:sp>
          <p:nvSpPr>
            <p:cNvPr id="60" name="TextBox 5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228"/>
                </a:lnSpc>
              </a:pPr>
              <a:r>
                <a:rPr lang="en-US" sz="2400" dirty="0" smtClean="0">
                  <a:solidFill>
                    <a:schemeClr val="bg1"/>
                  </a:solidFill>
                </a:rPr>
                <a:t>© 2013</a:t>
              </a:r>
              <a:r>
                <a:rPr lang="en-US" sz="2400" baseline="0" dirty="0" smtClean="0">
                  <a:solidFill>
                    <a:schemeClr val="bg1"/>
                  </a:solidFill>
                </a:rPr>
                <a:t> </a:t>
              </a:r>
              <a:r>
                <a:rPr lang="en-US" sz="2400" dirty="0" smtClean="0">
                  <a:solidFill>
                    <a:schemeClr val="bg1"/>
                  </a:solidFill>
                </a:rPr>
                <a:t>PosterPresentations.com</a:t>
              </a:r>
              <a:br>
                <a:rPr lang="en-US" sz="2400" dirty="0" smtClean="0">
                  <a:solidFill>
                    <a:schemeClr val="bg1"/>
                  </a:solidFill>
                </a:rPr>
              </a:br>
              <a:r>
                <a:rPr lang="en-US" sz="2400" dirty="0" smtClean="0">
                  <a:solidFill>
                    <a:schemeClr val="bg1"/>
                  </a:solidFill>
                </a:rPr>
                <a:t>    </a:t>
              </a:r>
              <a:r>
                <a:rPr lang="en-US" sz="2100" dirty="0" smtClean="0">
                  <a:solidFill>
                    <a:schemeClr val="bg1"/>
                  </a:solidFill>
                </a:rPr>
                <a:t>2117 Fourth Street ,</a:t>
              </a:r>
              <a:r>
                <a:rPr lang="en-US" sz="2100" baseline="0" dirty="0" smtClean="0">
                  <a:solidFill>
                    <a:schemeClr val="bg1"/>
                  </a:solidFill>
                </a:rPr>
                <a:t> Unit C        </a:t>
              </a:r>
            </a:p>
            <a:p>
              <a:pPr>
                <a:lnSpc>
                  <a:spcPts val="2228"/>
                </a:lnSpc>
              </a:pPr>
              <a:r>
                <a:rPr lang="en-US" sz="2100" baseline="0" dirty="0" smtClean="0">
                  <a:solidFill>
                    <a:schemeClr val="bg1"/>
                  </a:solidFill>
                </a:rPr>
                <a:t>     Berkeley CA </a:t>
              </a:r>
              <a:r>
                <a:rPr lang="en-US" sz="1700" baseline="0" dirty="0" smtClean="0">
                  <a:solidFill>
                    <a:schemeClr val="bg1"/>
                  </a:solidFill>
                </a:rPr>
                <a:t>94710</a:t>
              </a:r>
              <a:r>
                <a:rPr lang="en-US" sz="2100" baseline="0" dirty="0" smtClean="0">
                  <a:solidFill>
                    <a:schemeClr val="bg1"/>
                  </a:solidFill>
                </a:rPr>
                <a:t/>
              </a:r>
              <a:br>
                <a:rPr lang="en-US" sz="2100" baseline="0" dirty="0" smtClean="0">
                  <a:solidFill>
                    <a:schemeClr val="bg1"/>
                  </a:solidFill>
                </a:rPr>
              </a:br>
              <a:r>
                <a:rPr lang="en-US" sz="2100" baseline="0" dirty="0" smtClean="0">
                  <a:solidFill>
                    <a:schemeClr val="bg1"/>
                  </a:solidFill>
                </a:rPr>
                <a:t>    </a:t>
              </a:r>
              <a:r>
                <a:rPr lang="en-US" sz="2100" b="1" baseline="0" dirty="0" smtClean="0">
                  <a:solidFill>
                    <a:srgbClr val="FFFF00"/>
                  </a:solidFill>
                </a:rPr>
                <a:t>posterpresenter@gmail.com</a:t>
              </a:r>
              <a:endParaRPr lang="en-US" sz="24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xmlns:p14="http://schemas.microsoft.com/office/powerpoint/2010/main" id="1" dur="indefinite" restart="never" nodeType="tmRoot"/>
      </p:par>
    </p:tnLst>
  </p:timing>
  <p:txStyles>
    <p:titleStyle>
      <a:lvl1pPr algn="ctr" defTabSz="376172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0648" indent="-1410648" algn="l" defTabSz="376172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6403" indent="-1175539" algn="l" defTabSz="376172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2159" indent="-940432" algn="l" defTabSz="376172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3023"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4pPr>
      <a:lvl5pPr marL="846388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5pPr>
      <a:lvl6pPr marL="10344749"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5611"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647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7338"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9pPr>
    </p:bodyStyle>
    <p:otherStyle>
      <a:defPPr>
        <a:defRPr lang="en-US"/>
      </a:defPPr>
      <a:lvl1pPr marL="0" algn="l" defTabSz="3761726" rtl="0" eaLnBrk="1" latinLnBrk="0" hangingPunct="1">
        <a:defRPr sz="7400" kern="1200">
          <a:solidFill>
            <a:schemeClr val="tx1"/>
          </a:solidFill>
          <a:latin typeface="+mn-lt"/>
          <a:ea typeface="+mn-ea"/>
          <a:cs typeface="+mn-cs"/>
        </a:defRPr>
      </a:lvl1pPr>
      <a:lvl2pPr marL="1880864" algn="l" defTabSz="3761726" rtl="0" eaLnBrk="1" latinLnBrk="0" hangingPunct="1">
        <a:defRPr sz="7400" kern="1200">
          <a:solidFill>
            <a:schemeClr val="tx1"/>
          </a:solidFill>
          <a:latin typeface="+mn-lt"/>
          <a:ea typeface="+mn-ea"/>
          <a:cs typeface="+mn-cs"/>
        </a:defRPr>
      </a:lvl2pPr>
      <a:lvl3pPr marL="3761726" algn="l" defTabSz="3761726" rtl="0" eaLnBrk="1" latinLnBrk="0" hangingPunct="1">
        <a:defRPr sz="7400" kern="1200">
          <a:solidFill>
            <a:schemeClr val="tx1"/>
          </a:solidFill>
          <a:latin typeface="+mn-lt"/>
          <a:ea typeface="+mn-ea"/>
          <a:cs typeface="+mn-cs"/>
        </a:defRPr>
      </a:lvl3pPr>
      <a:lvl4pPr marL="5642590" algn="l" defTabSz="3761726" rtl="0" eaLnBrk="1" latinLnBrk="0" hangingPunct="1">
        <a:defRPr sz="7400" kern="1200">
          <a:solidFill>
            <a:schemeClr val="tx1"/>
          </a:solidFill>
          <a:latin typeface="+mn-lt"/>
          <a:ea typeface="+mn-ea"/>
          <a:cs typeface="+mn-cs"/>
        </a:defRPr>
      </a:lvl4pPr>
      <a:lvl5pPr marL="7523453" algn="l" defTabSz="3761726" rtl="0" eaLnBrk="1" latinLnBrk="0" hangingPunct="1">
        <a:defRPr sz="7400" kern="1200">
          <a:solidFill>
            <a:schemeClr val="tx1"/>
          </a:solidFill>
          <a:latin typeface="+mn-lt"/>
          <a:ea typeface="+mn-ea"/>
          <a:cs typeface="+mn-cs"/>
        </a:defRPr>
      </a:lvl5pPr>
      <a:lvl6pPr marL="9404317" algn="l" defTabSz="3761726" rtl="0" eaLnBrk="1" latinLnBrk="0" hangingPunct="1">
        <a:defRPr sz="7400" kern="1200">
          <a:solidFill>
            <a:schemeClr val="tx1"/>
          </a:solidFill>
          <a:latin typeface="+mn-lt"/>
          <a:ea typeface="+mn-ea"/>
          <a:cs typeface="+mn-cs"/>
        </a:defRPr>
      </a:lvl6pPr>
      <a:lvl7pPr marL="11285181" algn="l" defTabSz="3761726" rtl="0" eaLnBrk="1" latinLnBrk="0" hangingPunct="1">
        <a:defRPr sz="7400" kern="1200">
          <a:solidFill>
            <a:schemeClr val="tx1"/>
          </a:solidFill>
          <a:latin typeface="+mn-lt"/>
          <a:ea typeface="+mn-ea"/>
          <a:cs typeface="+mn-cs"/>
        </a:defRPr>
      </a:lvl7pPr>
      <a:lvl8pPr marL="13166043" algn="l" defTabSz="3761726" rtl="0" eaLnBrk="1" latinLnBrk="0" hangingPunct="1">
        <a:defRPr sz="7400" kern="1200">
          <a:solidFill>
            <a:schemeClr val="tx1"/>
          </a:solidFill>
          <a:latin typeface="+mn-lt"/>
          <a:ea typeface="+mn-ea"/>
          <a:cs typeface="+mn-cs"/>
        </a:defRPr>
      </a:lvl8pPr>
      <a:lvl9pPr marL="15046907" algn="l" defTabSz="3761726" rtl="0" eaLnBrk="1" latinLnBrk="0" hangingPunct="1">
        <a:defRPr sz="7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6576000" cy="4267200"/>
          </a:xfrm>
          <a:prstGeom prst="rect">
            <a:avLst/>
          </a:prstGeom>
          <a:solidFill>
            <a:schemeClr val="accent5">
              <a:lumMod val="75000"/>
            </a:schemeClr>
          </a:solidFill>
          <a:ln w="9525">
            <a:solidFill>
              <a:schemeClr val="tx1"/>
            </a:solidFill>
            <a:miter lim="800000"/>
            <a:headEnd/>
            <a:tailEnd/>
          </a:ln>
          <a:effectLst/>
        </p:spPr>
        <p:txBody>
          <a:bodyPr wrap="none" lIns="78370" tIns="39184" rIns="78370" bIns="39184" anchor="ctr"/>
          <a:lstStyle/>
          <a:p>
            <a:pPr>
              <a:defRPr/>
            </a:pPr>
            <a:endParaRPr lang="en-US" dirty="0"/>
          </a:p>
        </p:txBody>
      </p:sp>
      <p:sp>
        <p:nvSpPr>
          <p:cNvPr id="9" name="Rectangle 9"/>
          <p:cNvSpPr>
            <a:spLocks noChangeArrowheads="1"/>
          </p:cNvSpPr>
          <p:nvPr/>
        </p:nvSpPr>
        <p:spPr bwMode="auto">
          <a:xfrm>
            <a:off x="0" y="4271434"/>
            <a:ext cx="36576000" cy="135467"/>
          </a:xfrm>
          <a:prstGeom prst="rect">
            <a:avLst/>
          </a:prstGeom>
          <a:solidFill>
            <a:schemeClr val="accent5">
              <a:lumMod val="50000"/>
            </a:schemeClr>
          </a:solidFill>
          <a:ln w="152400">
            <a:noFill/>
            <a:miter lim="800000"/>
            <a:headEnd/>
            <a:tailEnd/>
          </a:ln>
          <a:effectLst/>
        </p:spPr>
        <p:txBody>
          <a:bodyPr wrap="none" lIns="78370" tIns="39184" rIns="78370" bIns="39184" anchor="ctr"/>
          <a:lstStyle/>
          <a:p>
            <a:pPr>
              <a:defRPr/>
            </a:pPr>
            <a:endParaRPr lang="en-US" dirty="0"/>
          </a:p>
        </p:txBody>
      </p:sp>
      <p:sp>
        <p:nvSpPr>
          <p:cNvPr id="10" name="Text Box 14"/>
          <p:cNvSpPr txBox="1">
            <a:spLocks noChangeArrowheads="1"/>
          </p:cNvSpPr>
          <p:nvPr/>
        </p:nvSpPr>
        <p:spPr bwMode="auto">
          <a:xfrm>
            <a:off x="1236814" y="28651201"/>
            <a:ext cx="2095500" cy="286334"/>
          </a:xfrm>
          <a:prstGeom prst="rect">
            <a:avLst/>
          </a:prstGeom>
          <a:noFill/>
          <a:ln w="9525">
            <a:noFill/>
            <a:miter lim="800000"/>
            <a:headEnd/>
            <a:tailEnd/>
          </a:ln>
          <a:effectLst/>
        </p:spPr>
        <p:txBody>
          <a:bodyPr lIns="78222" tIns="39103" rIns="78222" bIns="39103">
            <a:spAutoFit/>
          </a:bodyPr>
          <a:lstStyle/>
          <a:p>
            <a:pPr eaLnBrk="0" hangingPunct="0">
              <a:lnSpc>
                <a:spcPct val="65000"/>
              </a:lnSpc>
              <a:spcBef>
                <a:spcPct val="50000"/>
              </a:spcBef>
              <a:defRPr/>
            </a:pPr>
            <a:r>
              <a:rPr lang="en-US" sz="400" b="1" dirty="0" smtClean="0">
                <a:solidFill>
                  <a:schemeClr val="bg1">
                    <a:lumMod val="75000"/>
                  </a:schemeClr>
                </a:solidFill>
                <a:latin typeface="Arial" charset="0"/>
              </a:rPr>
              <a:t>RESEARCH POSTER PRESENTATION </a:t>
            </a:r>
            <a:r>
              <a:rPr lang="en-US" sz="400" b="1" dirty="0">
                <a:solidFill>
                  <a:schemeClr val="bg1">
                    <a:lumMod val="75000"/>
                  </a:schemeClr>
                </a:solidFill>
                <a:latin typeface="Arial" charset="0"/>
              </a:rPr>
              <a:t>DESIGN © </a:t>
            </a:r>
            <a:r>
              <a:rPr lang="en-US" sz="400" b="1" dirty="0" smtClean="0">
                <a:solidFill>
                  <a:schemeClr val="bg1">
                    <a:lumMod val="75000"/>
                  </a:schemeClr>
                </a:solidFill>
                <a:latin typeface="Arial" charset="0"/>
              </a:rPr>
              <a:t>2012</a:t>
            </a:r>
            <a:endParaRPr lang="en-US" sz="400" b="1" dirty="0">
              <a:solidFill>
                <a:schemeClr val="bg1">
                  <a:lumMod val="75000"/>
                </a:schemeClr>
              </a:solidFill>
              <a:latin typeface="Arial" charset="0"/>
            </a:endParaRP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cxnSp>
        <p:nvCxnSpPr>
          <p:cNvPr id="38" name="Straight Connector 37"/>
          <p:cNvCxnSpPr/>
          <p:nvPr/>
        </p:nvCxnSpPr>
        <p:spPr>
          <a:xfrm flipV="1">
            <a:off x="-11622168" y="10245438"/>
            <a:ext cx="11314530" cy="72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768615" y="4792905"/>
            <a:ext cx="11314530" cy="23765933"/>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2" name="Rounded Rectangle 21"/>
          <p:cNvSpPr/>
          <p:nvPr userDrawn="1"/>
        </p:nvSpPr>
        <p:spPr>
          <a:xfrm>
            <a:off x="12628753" y="4792905"/>
            <a:ext cx="11314530" cy="23765933"/>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3" name="Rounded Rectangle 22"/>
          <p:cNvSpPr/>
          <p:nvPr userDrawn="1"/>
        </p:nvSpPr>
        <p:spPr>
          <a:xfrm>
            <a:off x="24488892" y="4792905"/>
            <a:ext cx="11314530" cy="23765933"/>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grpSp>
        <p:nvGrpSpPr>
          <p:cNvPr id="44" name="Group 43"/>
          <p:cNvGrpSpPr/>
          <p:nvPr userDrawn="1"/>
        </p:nvGrpSpPr>
        <p:grpSpPr>
          <a:xfrm>
            <a:off x="36798200" y="-48946"/>
            <a:ext cx="9218449" cy="29309747"/>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400" b="1" spc="514" dirty="0" smtClean="0">
                  <a:solidFill>
                    <a:schemeClr val="bg1"/>
                  </a:solidFill>
                  <a:latin typeface="Trebuchet MS" pitchFamily="34" charset="0"/>
                </a:rPr>
                <a:t>QUICK START (cont.)</a:t>
              </a:r>
            </a:p>
            <a:p>
              <a:pPr algn="ctr"/>
              <a:endParaRPr lang="en-US" sz="31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How to change the template color theme</a:t>
              </a:r>
            </a:p>
            <a:p>
              <a:pPr marL="0" marR="0" lvl="2" indent="0" algn="l" defTabSz="97967"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100" b="0" spc="0" baseline="0" dirty="0" smtClean="0">
                  <a:solidFill>
                    <a:schemeClr val="bg1">
                      <a:lumMod val="75000"/>
                    </a:schemeClr>
                  </a:solidFill>
                  <a:latin typeface="Trebuchet MS" pitchFamily="34" charset="0"/>
                </a:rPr>
                <a:t>also create your own color theme.</a:t>
              </a:r>
            </a:p>
            <a:p>
              <a:pPr marL="0" marR="0" lvl="2"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r>
                <a:rPr lang="en-US" sz="21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Text</a:t>
              </a:r>
            </a:p>
            <a:p>
              <a:pPr marL="2798850" lvl="2" indent="0" algn="l" defTabSz="97967"/>
              <a:r>
                <a:rPr lang="en-US" sz="21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301370" lvl="2"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 </a:t>
              </a:r>
              <a:r>
                <a:rPr kumimoji="0" lang="en-US" sz="27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100" b="0" baseline="0" dirty="0" smtClean="0">
                <a:solidFill>
                  <a:schemeClr val="bg1">
                    <a:lumMod val="75000"/>
                  </a:schemeClr>
                </a:solidFill>
                <a:latin typeface="Trebuchet MS" pitchFamily="34" charset="0"/>
              </a:endParaRPr>
            </a:p>
            <a:p>
              <a:pPr marL="1301370" lvl="2"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Tables</a:t>
              </a:r>
            </a:p>
            <a:p>
              <a:pPr marL="1483104" lvl="1" indent="0" algn="l" defTabSz="97967"/>
              <a:r>
                <a:rPr lang="en-US" sz="2100" b="0" baseline="0" dirty="0" smtClean="0">
                  <a:solidFill>
                    <a:schemeClr val="bg1">
                      <a:lumMod val="75000"/>
                    </a:schemeClr>
                  </a:solidFill>
                  <a:latin typeface="Trebuchet MS" pitchFamily="34" charset="0"/>
                </a:rPr>
                <a:t>To add a table from scratch go to the INSERT menu and </a:t>
              </a:r>
              <a:br>
                <a:rPr lang="en-US" sz="2100" b="0" baseline="0" dirty="0" smtClean="0">
                  <a:solidFill>
                    <a:schemeClr val="bg1">
                      <a:lumMod val="75000"/>
                    </a:schemeClr>
                  </a:solidFill>
                  <a:latin typeface="Trebuchet MS" pitchFamily="34" charset="0"/>
                </a:rPr>
              </a:br>
              <a:r>
                <a:rPr lang="en-US" sz="2100" b="0" baseline="0" dirty="0" smtClean="0">
                  <a:solidFill>
                    <a:schemeClr val="bg1">
                      <a:lumMod val="75000"/>
                    </a:schemeClr>
                  </a:solidFill>
                  <a:latin typeface="Trebuchet MS" pitchFamily="34" charset="0"/>
                </a:rPr>
                <a:t>click on TABLE. A drop-down box will help you select rows and columns. </a:t>
              </a:r>
            </a:p>
            <a:p>
              <a:pPr marL="0" lvl="0" indent="0" algn="l" defTabSz="97967"/>
              <a:r>
                <a:rPr lang="en-US" sz="21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301370" rtl="0" eaLnBrk="1" fontAlgn="auto" latinLnBrk="0" hangingPunct="1">
                <a:lnSpc>
                  <a:spcPct val="100000"/>
                </a:lnSpc>
                <a:spcBef>
                  <a:spcPts val="0"/>
                </a:spcBef>
                <a:spcAft>
                  <a:spcPts val="0"/>
                </a:spcAft>
                <a:buClrTx/>
                <a:buSzTx/>
                <a:buFontTx/>
                <a:buNone/>
                <a:tabLst/>
                <a:defRPr/>
              </a:pPr>
              <a:endParaRPr kumimoji="0" lang="en-US" sz="27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05"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06"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100" dirty="0" smtClean="0">
                    <a:solidFill>
                      <a:schemeClr val="tx2"/>
                    </a:solidFill>
                    <a:latin typeface="Trebuchet MS" pitchFamily="34" charset="0"/>
                  </a:rPr>
                  <a:t>Student</a:t>
                </a:r>
                <a:r>
                  <a:rPr lang="en-US" sz="2100" baseline="0" dirty="0" smtClean="0">
                    <a:solidFill>
                      <a:schemeClr val="tx2"/>
                    </a:solidFill>
                    <a:latin typeface="Trebuchet MS" pitchFamily="34" charset="0"/>
                  </a:rPr>
                  <a:t> discounts are available on our </a:t>
                </a:r>
                <a:r>
                  <a:rPr lang="en-US" sz="2100" baseline="0" dirty="0" err="1" smtClean="0">
                    <a:solidFill>
                      <a:schemeClr val="tx2"/>
                    </a:solidFill>
                    <a:latin typeface="Trebuchet MS" pitchFamily="34" charset="0"/>
                  </a:rPr>
                  <a:t>Facebook</a:t>
                </a:r>
                <a:r>
                  <a:rPr lang="en-US" sz="2100" baseline="0" dirty="0" smtClean="0">
                    <a:solidFill>
                      <a:schemeClr val="tx2"/>
                    </a:solidFill>
                    <a:latin typeface="Trebuchet MS" pitchFamily="34" charset="0"/>
                  </a:rPr>
                  <a:t> page.</a:t>
                </a:r>
                <a:br>
                  <a:rPr lang="en-US" sz="2100" baseline="0" dirty="0" smtClean="0">
                    <a:solidFill>
                      <a:schemeClr val="tx2"/>
                    </a:solidFill>
                    <a:latin typeface="Trebuchet MS" pitchFamily="34" charset="0"/>
                  </a:rPr>
                </a:br>
                <a:r>
                  <a:rPr lang="en-US" sz="2100" baseline="0" dirty="0" smtClean="0">
                    <a:solidFill>
                      <a:schemeClr val="tx2"/>
                    </a:solidFill>
                    <a:latin typeface="Trebuchet MS" pitchFamily="34" charset="0"/>
                  </a:rPr>
                  <a:t>Go to </a:t>
                </a:r>
                <a:r>
                  <a:rPr lang="en-US" sz="2100" u="sng" baseline="0" dirty="0" smtClean="0">
                    <a:solidFill>
                      <a:schemeClr val="tx2"/>
                    </a:solidFill>
                    <a:latin typeface="Trebuchet MS" pitchFamily="34" charset="0"/>
                  </a:rPr>
                  <a:t>PosterPresentations.com</a:t>
                </a:r>
                <a:r>
                  <a:rPr lang="en-US" sz="2100" baseline="0" dirty="0" smtClean="0">
                    <a:solidFill>
                      <a:schemeClr val="tx2"/>
                    </a:solidFill>
                    <a:latin typeface="Trebuchet MS" pitchFamily="34" charset="0"/>
                  </a:rPr>
                  <a:t> and click on the FB icon. </a:t>
                </a:r>
                <a:endParaRPr lang="en-US" sz="21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228"/>
                </a:lnSpc>
              </a:pPr>
              <a:r>
                <a:rPr lang="en-US" sz="2400" dirty="0" smtClean="0">
                  <a:solidFill>
                    <a:schemeClr val="bg1"/>
                  </a:solidFill>
                </a:rPr>
                <a:t>© 2013</a:t>
              </a:r>
              <a:r>
                <a:rPr lang="en-US" sz="2400" baseline="0" dirty="0" smtClean="0">
                  <a:solidFill>
                    <a:schemeClr val="bg1"/>
                  </a:solidFill>
                </a:rPr>
                <a:t> </a:t>
              </a:r>
              <a:r>
                <a:rPr lang="en-US" sz="2400" dirty="0" smtClean="0">
                  <a:solidFill>
                    <a:schemeClr val="bg1"/>
                  </a:solidFill>
                </a:rPr>
                <a:t>PosterPresentations.com</a:t>
              </a:r>
              <a:br>
                <a:rPr lang="en-US" sz="2400" dirty="0" smtClean="0">
                  <a:solidFill>
                    <a:schemeClr val="bg1"/>
                  </a:solidFill>
                </a:rPr>
              </a:br>
              <a:r>
                <a:rPr lang="en-US" sz="2400" dirty="0" smtClean="0">
                  <a:solidFill>
                    <a:schemeClr val="bg1"/>
                  </a:solidFill>
                </a:rPr>
                <a:t>    </a:t>
              </a:r>
              <a:r>
                <a:rPr lang="en-US" sz="2100" dirty="0" smtClean="0">
                  <a:solidFill>
                    <a:schemeClr val="bg1"/>
                  </a:solidFill>
                </a:rPr>
                <a:t>2117 Fourth Street ,</a:t>
              </a:r>
              <a:r>
                <a:rPr lang="en-US" sz="2100" baseline="0" dirty="0" smtClean="0">
                  <a:solidFill>
                    <a:schemeClr val="bg1"/>
                  </a:solidFill>
                </a:rPr>
                <a:t> Unit C        </a:t>
              </a:r>
            </a:p>
            <a:p>
              <a:pPr>
                <a:lnSpc>
                  <a:spcPts val="2228"/>
                </a:lnSpc>
              </a:pPr>
              <a:r>
                <a:rPr lang="en-US" sz="2100" baseline="0" dirty="0" smtClean="0">
                  <a:solidFill>
                    <a:schemeClr val="bg1"/>
                  </a:solidFill>
                </a:rPr>
                <a:t>     Berkeley CA </a:t>
              </a:r>
              <a:r>
                <a:rPr lang="en-US" sz="1700" baseline="0" dirty="0" smtClean="0">
                  <a:solidFill>
                    <a:schemeClr val="bg1"/>
                  </a:solidFill>
                </a:rPr>
                <a:t>94710</a:t>
              </a:r>
              <a:r>
                <a:rPr lang="en-US" sz="2100" baseline="0" dirty="0" smtClean="0">
                  <a:solidFill>
                    <a:schemeClr val="bg1"/>
                  </a:solidFill>
                </a:rPr>
                <a:t/>
              </a:r>
              <a:br>
                <a:rPr lang="en-US" sz="2100" baseline="0" dirty="0" smtClean="0">
                  <a:solidFill>
                    <a:schemeClr val="bg1"/>
                  </a:solidFill>
                </a:rPr>
              </a:br>
              <a:r>
                <a:rPr lang="en-US" sz="2100" baseline="0" dirty="0" smtClean="0">
                  <a:solidFill>
                    <a:schemeClr val="bg1"/>
                  </a:solidFill>
                </a:rPr>
                <a:t>    </a:t>
              </a:r>
              <a:r>
                <a:rPr lang="en-US" sz="2100" b="1" baseline="0" dirty="0" smtClean="0">
                  <a:solidFill>
                    <a:srgbClr val="FFFF00"/>
                  </a:solidFill>
                </a:rPr>
                <a:t>posterpresenter@gmail.com</a:t>
              </a:r>
              <a:endParaRPr lang="en-US" sz="2400" b="1" dirty="0">
                <a:solidFill>
                  <a:srgbClr val="FFFF00"/>
                </a:solidFill>
              </a:endParaRPr>
            </a:p>
          </p:txBody>
        </p:sp>
      </p:grpSp>
      <p:grpSp>
        <p:nvGrpSpPr>
          <p:cNvPr id="54" name="Group 53"/>
          <p:cNvGrpSpPr/>
          <p:nvPr userDrawn="1"/>
        </p:nvGrpSpPr>
        <p:grpSpPr>
          <a:xfrm>
            <a:off x="-9354324" y="-1"/>
            <a:ext cx="9182388" cy="292608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301370" rtl="0" eaLnBrk="1" fontAlgn="auto" latinLnBrk="0" hangingPunct="1">
                <a:lnSpc>
                  <a:spcPct val="100000"/>
                </a:lnSpc>
                <a:spcBef>
                  <a:spcPts val="0"/>
                </a:spcBef>
                <a:spcAft>
                  <a:spcPts val="0"/>
                </a:spcAft>
                <a:buClrTx/>
                <a:buSzTx/>
                <a:buFontTx/>
                <a:buNone/>
                <a:tabLst/>
                <a:defRPr/>
              </a:pPr>
              <a:r>
                <a:rPr lang="en-US" sz="2700" b="1" spc="0" dirty="0" smtClean="0">
                  <a:solidFill>
                    <a:srgbClr val="FF0000"/>
                  </a:solidFill>
                  <a:latin typeface="Trebuchet MS" pitchFamily="34" charset="0"/>
                </a:rPr>
                <a:t>(—THIS SIDEBAR DOES NOT PRINT—)</a:t>
              </a:r>
              <a:endParaRPr lang="en-US" sz="2700" b="1" spc="514"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DESIGN</a:t>
              </a:r>
              <a:r>
                <a:rPr lang="en-US" sz="3400" b="1" spc="514" baseline="0" dirty="0" smtClean="0">
                  <a:solidFill>
                    <a:schemeClr val="bg1"/>
                  </a:solidFill>
                  <a:latin typeface="Trebuchet MS" pitchFamily="34" charset="0"/>
                </a:rPr>
                <a:t> </a:t>
              </a:r>
              <a:r>
                <a:rPr lang="en-US" sz="3400" b="1" spc="514" dirty="0" smtClean="0">
                  <a:solidFill>
                    <a:schemeClr val="bg1"/>
                  </a:solidFill>
                  <a:latin typeface="Trebuchet MS" pitchFamily="34" charset="0"/>
                </a:rPr>
                <a:t>GUIDE</a:t>
              </a:r>
            </a:p>
            <a:p>
              <a:pPr algn="ctr"/>
              <a:endParaRPr lang="en-US" sz="2400" b="1" dirty="0" smtClean="0">
                <a:latin typeface="Trebuchet MS" pitchFamily="34" charset="0"/>
              </a:endParaRPr>
            </a:p>
            <a:p>
              <a:pPr defTabSz="3227529"/>
              <a:r>
                <a:rPr lang="en-US" sz="2400" i="0" dirty="0" smtClean="0">
                  <a:latin typeface="Trebuchet MS" pitchFamily="34" charset="0"/>
                </a:rPr>
                <a:t>This PowerPoint</a:t>
              </a:r>
              <a:r>
                <a:rPr lang="en-US" sz="2400" i="0" baseline="0" dirty="0" smtClean="0">
                  <a:latin typeface="Trebuchet MS" pitchFamily="34" charset="0"/>
                </a:rPr>
                <a:t> </a:t>
              </a:r>
              <a:r>
                <a:rPr lang="en-US" sz="2400" i="0" dirty="0" smtClean="0">
                  <a:latin typeface="Trebuchet MS" pitchFamily="34" charset="0"/>
                </a:rPr>
                <a:t>2007 template produces</a:t>
              </a:r>
              <a:r>
                <a:rPr lang="en-US" sz="2400" i="0" baseline="0" dirty="0" smtClean="0">
                  <a:latin typeface="Trebuchet MS" pitchFamily="34" charset="0"/>
                </a:rPr>
                <a:t> </a:t>
              </a:r>
              <a:r>
                <a:rPr lang="en-US" sz="2400" i="0" dirty="0" smtClean="0">
                  <a:latin typeface="Trebuchet MS" pitchFamily="34" charset="0"/>
                </a:rPr>
                <a:t>a 36”x48” presentation poster. </a:t>
              </a:r>
              <a:r>
                <a:rPr lang="en-US" sz="2400" dirty="0" smtClean="0">
                  <a:latin typeface="Trebuchet MS" pitchFamily="34" charset="0"/>
                </a:rPr>
                <a:t>You</a:t>
              </a:r>
              <a:r>
                <a:rPr lang="en-US" sz="2400" baseline="0" dirty="0" smtClean="0">
                  <a:latin typeface="Trebuchet MS" pitchFamily="34" charset="0"/>
                </a:rPr>
                <a:t> can u</a:t>
              </a:r>
              <a:r>
                <a:rPr lang="en-US" sz="2400" dirty="0" smtClean="0">
                  <a:latin typeface="Trebuchet MS" pitchFamily="34" charset="0"/>
                </a:rPr>
                <a:t>se</a:t>
              </a:r>
              <a:r>
                <a:rPr lang="en-US" sz="2400" baseline="0" dirty="0" smtClean="0">
                  <a:latin typeface="Trebuchet MS" pitchFamily="34" charset="0"/>
                </a:rPr>
                <a:t> it to create your research poster and </a:t>
              </a:r>
              <a:r>
                <a:rPr lang="en-US" sz="2400" dirty="0" smtClean="0">
                  <a:latin typeface="Trebuchet MS" pitchFamily="34" charset="0"/>
                </a:rPr>
                <a:t>save valuable time placing titles, subtitles,</a:t>
              </a:r>
              <a:r>
                <a:rPr lang="en-US" sz="2400" baseline="0" dirty="0" smtClean="0">
                  <a:latin typeface="Trebuchet MS" pitchFamily="34" charset="0"/>
                </a:rPr>
                <a:t> text, and graphics</a:t>
              </a:r>
              <a:r>
                <a:rPr lang="en-US" sz="2400" dirty="0" smtClean="0">
                  <a:latin typeface="Trebuchet MS" pitchFamily="34" charset="0"/>
                </a:rPr>
                <a:t>. </a:t>
              </a:r>
            </a:p>
            <a:p>
              <a:pPr defTabSz="3227529"/>
              <a:endParaRPr lang="en-US" sz="2400" dirty="0" smtClean="0">
                <a:latin typeface="Trebuchet MS" pitchFamily="34" charset="0"/>
              </a:endParaRPr>
            </a:p>
            <a:p>
              <a:pPr defTabSz="3762000"/>
              <a:r>
                <a:rPr lang="en-US" sz="24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400" b="1" dirty="0" smtClean="0">
                  <a:solidFill>
                    <a:srgbClr val="FFC000"/>
                  </a:solidFill>
                  <a:latin typeface="Trebuchet MS" pitchFamily="34" charset="0"/>
                </a:rPr>
                <a:t>PosterPresentations.com</a:t>
              </a:r>
              <a:r>
                <a:rPr lang="en-US" sz="2400" b="1" dirty="0" smtClean="0">
                  <a:solidFill>
                    <a:schemeClr val="bg1"/>
                  </a:solidFill>
                  <a:latin typeface="Trebuchet MS" pitchFamily="34" charset="0"/>
                </a:rPr>
                <a:t> </a:t>
              </a:r>
              <a:r>
                <a:rPr lang="en-US" sz="2400" dirty="0" smtClean="0">
                  <a:solidFill>
                    <a:schemeClr val="bg1"/>
                  </a:solidFill>
                  <a:latin typeface="Trebuchet MS" pitchFamily="34" charset="0"/>
                </a:rPr>
                <a:t>and click on HELP DESK.</a:t>
              </a:r>
            </a:p>
            <a:p>
              <a:pPr defTabSz="3762000"/>
              <a:endParaRPr lang="en-US" sz="2400" dirty="0" smtClean="0">
                <a:latin typeface="Trebuchet MS" pitchFamily="34" charset="0"/>
              </a:endParaRPr>
            </a:p>
            <a:p>
              <a:pPr defTabSz="3762000"/>
              <a:r>
                <a:rPr lang="en-US" sz="2400" dirty="0" smtClean="0">
                  <a:solidFill>
                    <a:schemeClr val="bg1"/>
                  </a:solidFill>
                  <a:latin typeface="Trebuchet MS" pitchFamily="34" charset="0"/>
                </a:rPr>
                <a:t>When</a:t>
              </a:r>
              <a:r>
                <a:rPr lang="en-US" sz="2400" baseline="0" dirty="0" smtClean="0">
                  <a:solidFill>
                    <a:schemeClr val="bg1"/>
                  </a:solidFill>
                  <a:latin typeface="Trebuchet MS" pitchFamily="34" charset="0"/>
                </a:rPr>
                <a:t> you are ready to print your poster</a:t>
              </a:r>
              <a:r>
                <a:rPr lang="en-US" sz="2400" dirty="0" smtClean="0">
                  <a:solidFill>
                    <a:schemeClr val="bg1"/>
                  </a:solidFill>
                  <a:latin typeface="Trebuchet MS" pitchFamily="34" charset="0"/>
                </a:rPr>
                <a:t>,</a:t>
              </a:r>
              <a:r>
                <a:rPr lang="en-US" sz="2400" baseline="0" dirty="0" smtClean="0">
                  <a:solidFill>
                    <a:schemeClr val="bg1"/>
                  </a:solidFill>
                  <a:latin typeface="Trebuchet MS" pitchFamily="34" charset="0"/>
                </a:rPr>
                <a:t> go online to </a:t>
              </a:r>
              <a:r>
                <a:rPr lang="en-US" sz="2400" b="0" dirty="0" smtClean="0">
                  <a:solidFill>
                    <a:schemeClr val="bg1"/>
                  </a:solidFill>
                  <a:latin typeface="Trebuchet MS" pitchFamily="34" charset="0"/>
                </a:rPr>
                <a:t>PosterPresentations.com</a:t>
              </a:r>
              <a:r>
                <a:rPr lang="en-US" sz="2400" dirty="0" smtClean="0">
                  <a:solidFill>
                    <a:schemeClr val="bg1"/>
                  </a:solidFill>
                  <a:latin typeface="Trebuchet MS" pitchFamily="34" charset="0"/>
                </a:rPr>
                <a:t/>
              </a:r>
              <a:br>
                <a:rPr lang="en-US" sz="2400" dirty="0" smtClean="0">
                  <a:solidFill>
                    <a:schemeClr val="bg1"/>
                  </a:solidFill>
                  <a:latin typeface="Trebuchet MS" pitchFamily="34" charset="0"/>
                </a:rPr>
              </a:br>
              <a:endParaRPr lang="en-US" sz="2400" dirty="0" smtClean="0">
                <a:solidFill>
                  <a:schemeClr val="bg1"/>
                </a:solidFill>
                <a:latin typeface="Trebuchet MS" pitchFamily="34" charset="0"/>
              </a:endParaRPr>
            </a:p>
            <a:p>
              <a:pPr algn="l" defTabSz="3227529"/>
              <a:r>
                <a:rPr lang="en-US" sz="2400" b="0" dirty="0" smtClean="0">
                  <a:solidFill>
                    <a:schemeClr val="bg1"/>
                  </a:solidFill>
                  <a:latin typeface="Trebuchet MS" pitchFamily="34" charset="0"/>
                </a:rPr>
                <a:t>Need</a:t>
              </a:r>
              <a:r>
                <a:rPr lang="en-US" sz="2400" b="0" baseline="0" dirty="0" smtClean="0">
                  <a:solidFill>
                    <a:schemeClr val="bg1"/>
                  </a:solidFill>
                  <a:latin typeface="Trebuchet MS" pitchFamily="34" charset="0"/>
                </a:rPr>
                <a:t> assistance? Call us at </a:t>
              </a:r>
              <a:r>
                <a:rPr lang="en-US" sz="2400" b="0" dirty="0" smtClean="0">
                  <a:solidFill>
                    <a:srgbClr val="FFC000"/>
                  </a:solidFill>
                  <a:latin typeface="Trebuchet MS" pitchFamily="34" charset="0"/>
                </a:rPr>
                <a:t>1.510.649.3001</a:t>
              </a:r>
            </a:p>
            <a:p>
              <a:pPr algn="l" defTabSz="3227529"/>
              <a:endParaRPr lang="en-US" sz="3100" b="1" dirty="0" smtClean="0">
                <a:solidFill>
                  <a:srgbClr val="FFFF00"/>
                </a:solidFill>
                <a:latin typeface="Trebuchet MS" pitchFamily="34" charset="0"/>
              </a:endParaRPr>
            </a:p>
            <a:p>
              <a:pPr algn="ctr"/>
              <a:endParaRPr lang="en-US" sz="2100" b="1"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QUICK START</a:t>
              </a:r>
            </a:p>
            <a:p>
              <a:pPr algn="ctr"/>
              <a:endParaRPr lang="en-US" sz="27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Zoom in and out</a:t>
              </a:r>
            </a:p>
            <a:p>
              <a:pPr marL="1621890" indent="-1621890" algn="l" defTabSz="729306"/>
              <a:r>
                <a:rPr lang="en-US" sz="2100" b="0" baseline="0" dirty="0" smtClean="0">
                  <a:solidFill>
                    <a:schemeClr val="bg1"/>
                  </a:solidFill>
                  <a:latin typeface="Trebuchet MS" pitchFamily="34" charset="0"/>
                </a:rPr>
                <a:t>	</a:t>
              </a:r>
              <a:r>
                <a:rPr lang="en-US" sz="2100" b="0" baseline="0" dirty="0" smtClean="0">
                  <a:solidFill>
                    <a:schemeClr val="bg1">
                      <a:lumMod val="75000"/>
                    </a:schemeClr>
                  </a:solidFill>
                  <a:latin typeface="Trebuchet MS" pitchFamily="34" charset="0"/>
                </a:rPr>
                <a:t>As you work on your poster zoom in and out to the level that is more comfortable to you. </a:t>
              </a:r>
            </a:p>
            <a:p>
              <a:pPr marL="1621890" indent="-1621890" algn="l" defTabSz="729306"/>
              <a:r>
                <a:rPr lang="en-US" sz="2100" b="1" baseline="0" dirty="0" smtClean="0">
                  <a:solidFill>
                    <a:schemeClr val="bg1">
                      <a:lumMod val="75000"/>
                    </a:schemeClr>
                  </a:solidFill>
                  <a:latin typeface="Trebuchet MS" pitchFamily="34" charset="0"/>
                </a:rPr>
                <a:t>	</a:t>
              </a:r>
              <a:r>
                <a:rPr lang="en-US" sz="2100" b="0" baseline="0" dirty="0" smtClean="0">
                  <a:solidFill>
                    <a:schemeClr val="bg1">
                      <a:lumMod val="75000"/>
                    </a:schemeClr>
                  </a:solidFill>
                  <a:latin typeface="Trebuchet MS" pitchFamily="34" charset="0"/>
                </a:rPr>
                <a:t>Go to VIEW &gt; ZOOM.</a:t>
              </a:r>
            </a:p>
            <a:p>
              <a:pPr algn="l"/>
              <a:endParaRPr lang="en-US" sz="2400" b="0"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Title, Authors, and Affiliations</a:t>
              </a:r>
            </a:p>
            <a:p>
              <a:pPr algn="l"/>
              <a:r>
                <a:rPr lang="en-US" sz="21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1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100" b="0" spc="0"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400" b="1" baseline="0" dirty="0" smtClean="0">
                  <a:solidFill>
                    <a:schemeClr val="bg1"/>
                  </a:solidFill>
                  <a:latin typeface="Trebuchet MS" pitchFamily="34" charset="0"/>
                </a:rPr>
                <a:t/>
              </a:r>
              <a:br>
                <a:rPr lang="en-US" sz="2400" b="1" baseline="0" dirty="0" smtClean="0">
                  <a:solidFill>
                    <a:schemeClr val="bg1"/>
                  </a:solidFill>
                  <a:latin typeface="Trebuchet MS" pitchFamily="34" charset="0"/>
                </a:rPr>
              </a:br>
              <a:endParaRPr lang="en-US" sz="2400" b="1" dirty="0" smtClean="0">
                <a:solidFill>
                  <a:schemeClr val="bg1"/>
                </a:solidFill>
                <a:latin typeface="Trebuchet MS" pitchFamily="34" charset="0"/>
              </a:endParaRPr>
            </a:p>
            <a:p>
              <a:pPr algn="ctr"/>
              <a:endParaRPr lang="en-US" sz="2400" b="1" dirty="0" smtClean="0">
                <a:solidFill>
                  <a:srgbClr val="FFC000"/>
                </a:solidFill>
                <a:latin typeface="Trebuchet MS" pitchFamily="34" charset="0"/>
              </a:endParaRPr>
            </a:p>
            <a:p>
              <a:pPr algn="ctr"/>
              <a:endParaRPr lang="en-US" sz="2400" b="1" dirty="0" smtClean="0">
                <a:solidFill>
                  <a:srgbClr val="FFC000"/>
                </a:solidFill>
                <a:latin typeface="Trebuchet MS" pitchFamily="34" charset="0"/>
              </a:endParaRPr>
            </a:p>
            <a:p>
              <a:pPr algn="ctr"/>
              <a:r>
                <a:rPr lang="en-US" sz="2700" b="1" dirty="0" smtClean="0">
                  <a:solidFill>
                    <a:srgbClr val="FFC000"/>
                  </a:solidFill>
                  <a:latin typeface="Trebuchet MS" pitchFamily="34" charset="0"/>
                </a:rPr>
                <a:t>Adding Logos</a:t>
              </a:r>
              <a:r>
                <a:rPr lang="en-US" sz="2700" b="1" baseline="0" dirty="0" smtClean="0">
                  <a:solidFill>
                    <a:srgbClr val="FFC000"/>
                  </a:solidFill>
                  <a:latin typeface="Trebuchet MS" pitchFamily="34" charset="0"/>
                </a:rPr>
                <a:t> / Seals</a:t>
              </a:r>
            </a:p>
            <a:p>
              <a:pPr algn="l"/>
              <a:r>
                <a:rPr lang="en-US" sz="21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100" b="0" spc="257"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spc="0"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See if your school’s logo is available on our free poster templates page.</a:t>
              </a:r>
            </a:p>
            <a:p>
              <a:pPr algn="l"/>
              <a:endParaRPr lang="en-US" sz="2100" b="0" baseline="0" dirty="0" smtClean="0">
                <a:latin typeface="Trebuchet MS" pitchFamily="34" charset="0"/>
              </a:endParaRPr>
            </a:p>
            <a:p>
              <a:pPr algn="ctr"/>
              <a:r>
                <a:rPr lang="en-US" sz="2700" b="1" baseline="0" dirty="0" smtClean="0">
                  <a:solidFill>
                    <a:srgbClr val="FFC000"/>
                  </a:solidFill>
                  <a:latin typeface="Trebuchet MS" pitchFamily="34" charset="0"/>
                </a:rPr>
                <a:t>Photographs / Graphics</a:t>
              </a:r>
            </a:p>
            <a:p>
              <a:pPr algn="l" defTabSz="838158"/>
              <a:r>
                <a:rPr lang="en-US" sz="21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100" b="0" spc="0" baseline="0" dirty="0" smtClean="0">
                  <a:solidFill>
                    <a:schemeClr val="bg1">
                      <a:lumMod val="75000"/>
                    </a:schemeClr>
                  </a:solidFill>
                  <a:latin typeface="Trebuchet MS" pitchFamily="34" charset="0"/>
                </a:rPr>
                <a:t>disproportionally.</a:t>
              </a:r>
            </a:p>
            <a:p>
              <a:pPr algn="l" defTabSz="838158"/>
              <a:endParaRPr lang="en-US" sz="2100" b="0" baseline="0" dirty="0" smtClean="0">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r>
                <a:rPr lang="en-US" sz="2700" b="1" baseline="0" dirty="0" smtClean="0">
                  <a:solidFill>
                    <a:srgbClr val="FFC000"/>
                  </a:solidFill>
                  <a:latin typeface="Trebuchet MS" pitchFamily="34" charset="0"/>
                </a:rPr>
                <a:t>Image Quality Check</a:t>
              </a:r>
            </a:p>
            <a:p>
              <a:pPr lvl="0" algn="l" defTabSz="838158"/>
              <a:r>
                <a:rPr lang="en-US" sz="21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4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416674"/>
              <a:chOff x="-4470427" y="11016658"/>
              <a:chExt cx="3470785" cy="1110323"/>
            </a:xfrm>
          </p:grpSpPr>
          <p:grpSp>
            <p:nvGrpSpPr>
              <p:cNvPr id="65" name="Group 64"/>
              <p:cNvGrpSpPr/>
              <p:nvPr userDrawn="1"/>
            </p:nvGrpSpPr>
            <p:grpSpPr>
              <a:xfrm>
                <a:off x="-2783495" y="11060885"/>
                <a:ext cx="624431" cy="902373"/>
                <a:chOff x="-3958697" y="11117435"/>
                <a:chExt cx="779338" cy="1293095"/>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96352"/>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66" name="Group 65"/>
              <p:cNvGrpSpPr/>
              <p:nvPr userDrawn="1"/>
            </p:nvGrpSpPr>
            <p:grpSpPr>
              <a:xfrm>
                <a:off x="-2033159" y="11060893"/>
                <a:ext cx="1033517" cy="900604"/>
                <a:chOff x="-2921738" y="11200127"/>
                <a:chExt cx="1420279" cy="1237626"/>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62335"/>
                </a:xfrm>
                <a:prstGeom prst="rect">
                  <a:avLst/>
                </a:prstGeom>
                <a:solidFill>
                  <a:srgbClr val="FF0000"/>
                </a:solidFill>
              </p:spPr>
              <p:txBody>
                <a:bodyPr wrap="square" lIns="457200" tIns="91440" rIns="457200" bIns="91440" rtlCol="0">
                  <a:spAutoFit/>
                </a:bodyPr>
                <a:lstStyle/>
                <a:p>
                  <a:pPr algn="ctr"/>
                  <a:r>
                    <a:rPr lang="en-US" sz="1200" b="1" dirty="0" smtClean="0">
                      <a:solidFill>
                        <a:schemeClr val="bg1"/>
                      </a:solidFill>
                    </a:rPr>
                    <a:t>DISTORTED</a:t>
                  </a:r>
                  <a:endParaRPr lang="en-US" sz="6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461336"/>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60" name="Group 59"/>
            <p:cNvGrpSpPr/>
            <p:nvPr userDrawn="1"/>
          </p:nvGrpSpPr>
          <p:grpSpPr>
            <a:xfrm>
              <a:off x="-10414184" y="27751412"/>
              <a:ext cx="9353792" cy="2453251"/>
              <a:chOff x="-4762089" y="12734137"/>
              <a:chExt cx="4310744"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07"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08"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07833"/>
                <a:ext cx="1117601" cy="170209"/>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17360"/>
                <a:ext cx="1117601" cy="170209"/>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spTree>
  </p:cSld>
  <p:clrMap bg1="lt1" tx1="dk1" bg2="lt2" tx2="dk2" accent1="accent1" accent2="accent2" accent3="accent3" accent4="accent4" accent5="accent5" accent6="accent6" hlink="hlink" folHlink="folHlink"/>
  <p:sldLayoutIdLst>
    <p:sldLayoutId id="2147483658" r:id="rId1"/>
    <p:sldLayoutId id="2147483659" r:id="rId2"/>
  </p:sldLayoutIdLst>
  <p:timing>
    <p:tnLst>
      <p:par>
        <p:cTn xmlns:p14="http://schemas.microsoft.com/office/powerpoint/2010/main" id="1" dur="indefinite" restart="never" nodeType="tmRoot"/>
      </p:par>
    </p:tnLst>
  </p:timing>
  <p:txStyles>
    <p:titleStyle>
      <a:lvl1pPr algn="ctr" defTabSz="376172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0648" indent="-1410648" algn="l" defTabSz="376172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6403" indent="-1175539" algn="l" defTabSz="376172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2159" indent="-940432" algn="l" defTabSz="376172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3023"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4pPr>
      <a:lvl5pPr marL="846388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5pPr>
      <a:lvl6pPr marL="10344749"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5611"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647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7338"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9pPr>
    </p:bodyStyle>
    <p:otherStyle>
      <a:defPPr>
        <a:defRPr lang="en-US"/>
      </a:defPPr>
      <a:lvl1pPr marL="0" algn="l" defTabSz="3761726" rtl="0" eaLnBrk="1" latinLnBrk="0" hangingPunct="1">
        <a:defRPr sz="7400" kern="1200">
          <a:solidFill>
            <a:schemeClr val="tx1"/>
          </a:solidFill>
          <a:latin typeface="+mn-lt"/>
          <a:ea typeface="+mn-ea"/>
          <a:cs typeface="+mn-cs"/>
        </a:defRPr>
      </a:lvl1pPr>
      <a:lvl2pPr marL="1880864" algn="l" defTabSz="3761726" rtl="0" eaLnBrk="1" latinLnBrk="0" hangingPunct="1">
        <a:defRPr sz="7400" kern="1200">
          <a:solidFill>
            <a:schemeClr val="tx1"/>
          </a:solidFill>
          <a:latin typeface="+mn-lt"/>
          <a:ea typeface="+mn-ea"/>
          <a:cs typeface="+mn-cs"/>
        </a:defRPr>
      </a:lvl2pPr>
      <a:lvl3pPr marL="3761726" algn="l" defTabSz="3761726" rtl="0" eaLnBrk="1" latinLnBrk="0" hangingPunct="1">
        <a:defRPr sz="7400" kern="1200">
          <a:solidFill>
            <a:schemeClr val="tx1"/>
          </a:solidFill>
          <a:latin typeface="+mn-lt"/>
          <a:ea typeface="+mn-ea"/>
          <a:cs typeface="+mn-cs"/>
        </a:defRPr>
      </a:lvl3pPr>
      <a:lvl4pPr marL="5642590" algn="l" defTabSz="3761726" rtl="0" eaLnBrk="1" latinLnBrk="0" hangingPunct="1">
        <a:defRPr sz="7400" kern="1200">
          <a:solidFill>
            <a:schemeClr val="tx1"/>
          </a:solidFill>
          <a:latin typeface="+mn-lt"/>
          <a:ea typeface="+mn-ea"/>
          <a:cs typeface="+mn-cs"/>
        </a:defRPr>
      </a:lvl4pPr>
      <a:lvl5pPr marL="7523453" algn="l" defTabSz="3761726" rtl="0" eaLnBrk="1" latinLnBrk="0" hangingPunct="1">
        <a:defRPr sz="7400" kern="1200">
          <a:solidFill>
            <a:schemeClr val="tx1"/>
          </a:solidFill>
          <a:latin typeface="+mn-lt"/>
          <a:ea typeface="+mn-ea"/>
          <a:cs typeface="+mn-cs"/>
        </a:defRPr>
      </a:lvl5pPr>
      <a:lvl6pPr marL="9404317" algn="l" defTabSz="3761726" rtl="0" eaLnBrk="1" latinLnBrk="0" hangingPunct="1">
        <a:defRPr sz="7400" kern="1200">
          <a:solidFill>
            <a:schemeClr val="tx1"/>
          </a:solidFill>
          <a:latin typeface="+mn-lt"/>
          <a:ea typeface="+mn-ea"/>
          <a:cs typeface="+mn-cs"/>
        </a:defRPr>
      </a:lvl6pPr>
      <a:lvl7pPr marL="11285181" algn="l" defTabSz="3761726" rtl="0" eaLnBrk="1" latinLnBrk="0" hangingPunct="1">
        <a:defRPr sz="7400" kern="1200">
          <a:solidFill>
            <a:schemeClr val="tx1"/>
          </a:solidFill>
          <a:latin typeface="+mn-lt"/>
          <a:ea typeface="+mn-ea"/>
          <a:cs typeface="+mn-cs"/>
        </a:defRPr>
      </a:lvl7pPr>
      <a:lvl8pPr marL="13166043" algn="l" defTabSz="3761726" rtl="0" eaLnBrk="1" latinLnBrk="0" hangingPunct="1">
        <a:defRPr sz="7400" kern="1200">
          <a:solidFill>
            <a:schemeClr val="tx1"/>
          </a:solidFill>
          <a:latin typeface="+mn-lt"/>
          <a:ea typeface="+mn-ea"/>
          <a:cs typeface="+mn-cs"/>
        </a:defRPr>
      </a:lvl8pPr>
      <a:lvl9pPr marL="15046907" algn="l" defTabSz="3761726" rtl="0" eaLnBrk="1" latinLnBrk="0" hangingPunct="1">
        <a:defRPr sz="7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6576000" cy="4267200"/>
          </a:xfrm>
          <a:prstGeom prst="rect">
            <a:avLst/>
          </a:prstGeom>
          <a:solidFill>
            <a:schemeClr val="accent5">
              <a:lumMod val="75000"/>
            </a:schemeClr>
          </a:solidFill>
          <a:ln w="9525">
            <a:solidFill>
              <a:schemeClr val="tx1"/>
            </a:solidFill>
            <a:miter lim="800000"/>
            <a:headEnd/>
            <a:tailEnd/>
          </a:ln>
          <a:effectLst/>
        </p:spPr>
        <p:txBody>
          <a:bodyPr wrap="none" lIns="78370" tIns="39184" rIns="78370" bIns="39184" anchor="ctr"/>
          <a:lstStyle/>
          <a:p>
            <a:pPr>
              <a:defRPr/>
            </a:pPr>
            <a:endParaRPr lang="en-US" dirty="0"/>
          </a:p>
        </p:txBody>
      </p:sp>
      <p:sp>
        <p:nvSpPr>
          <p:cNvPr id="9" name="Rectangle 9"/>
          <p:cNvSpPr>
            <a:spLocks noChangeArrowheads="1"/>
          </p:cNvSpPr>
          <p:nvPr/>
        </p:nvSpPr>
        <p:spPr bwMode="auto">
          <a:xfrm>
            <a:off x="0" y="4271434"/>
            <a:ext cx="36576000" cy="135467"/>
          </a:xfrm>
          <a:prstGeom prst="rect">
            <a:avLst/>
          </a:prstGeom>
          <a:solidFill>
            <a:schemeClr val="accent5">
              <a:lumMod val="50000"/>
            </a:schemeClr>
          </a:solidFill>
          <a:ln w="152400">
            <a:noFill/>
            <a:miter lim="800000"/>
            <a:headEnd/>
            <a:tailEnd/>
          </a:ln>
          <a:effectLst/>
        </p:spPr>
        <p:txBody>
          <a:bodyPr wrap="none" lIns="78370" tIns="39184" rIns="78370" bIns="39184" anchor="ctr"/>
          <a:lstStyle/>
          <a:p>
            <a:pPr>
              <a:defRPr/>
            </a:pPr>
            <a:endParaRPr lang="en-US" dirty="0"/>
          </a:p>
        </p:txBody>
      </p:sp>
      <p:sp>
        <p:nvSpPr>
          <p:cNvPr id="10" name="Text Box 14"/>
          <p:cNvSpPr txBox="1">
            <a:spLocks noChangeArrowheads="1"/>
          </p:cNvSpPr>
          <p:nvPr/>
        </p:nvSpPr>
        <p:spPr bwMode="auto">
          <a:xfrm>
            <a:off x="1236814" y="28651201"/>
            <a:ext cx="2095500" cy="286334"/>
          </a:xfrm>
          <a:prstGeom prst="rect">
            <a:avLst/>
          </a:prstGeom>
          <a:noFill/>
          <a:ln w="9525">
            <a:noFill/>
            <a:miter lim="800000"/>
            <a:headEnd/>
            <a:tailEnd/>
          </a:ln>
          <a:effectLst/>
        </p:spPr>
        <p:txBody>
          <a:bodyPr lIns="78222" tIns="39103" rIns="78222" bIns="39103">
            <a:spAutoFit/>
          </a:bodyPr>
          <a:lstStyle/>
          <a:p>
            <a:pPr eaLnBrk="0" hangingPunct="0">
              <a:lnSpc>
                <a:spcPct val="65000"/>
              </a:lnSpc>
              <a:spcBef>
                <a:spcPct val="50000"/>
              </a:spcBef>
              <a:defRPr/>
            </a:pPr>
            <a:r>
              <a:rPr lang="en-US" sz="400" b="1" dirty="0" smtClean="0">
                <a:solidFill>
                  <a:schemeClr val="bg1">
                    <a:lumMod val="75000"/>
                  </a:schemeClr>
                </a:solidFill>
                <a:latin typeface="Arial" charset="0"/>
              </a:rPr>
              <a:t>RESEARCH POSTER PRESENTATION </a:t>
            </a:r>
            <a:r>
              <a:rPr lang="en-US" sz="400" b="1" dirty="0">
                <a:solidFill>
                  <a:schemeClr val="bg1">
                    <a:lumMod val="75000"/>
                  </a:schemeClr>
                </a:solidFill>
                <a:latin typeface="Arial" charset="0"/>
              </a:rPr>
              <a:t>DESIGN © </a:t>
            </a:r>
            <a:r>
              <a:rPr lang="en-US" sz="400" b="1" dirty="0" smtClean="0">
                <a:solidFill>
                  <a:schemeClr val="bg1">
                    <a:lumMod val="75000"/>
                  </a:schemeClr>
                </a:solidFill>
                <a:latin typeface="Arial" charset="0"/>
              </a:rPr>
              <a:t>2012</a:t>
            </a:r>
            <a:endParaRPr lang="en-US" sz="400" b="1" dirty="0">
              <a:solidFill>
                <a:schemeClr val="bg1">
                  <a:lumMod val="75000"/>
                </a:schemeClr>
              </a:solidFill>
              <a:latin typeface="Arial" charset="0"/>
            </a:endParaRPr>
          </a:p>
          <a:p>
            <a:pPr eaLnBrk="0" hangingPunct="0">
              <a:lnSpc>
                <a:spcPct val="65000"/>
              </a:lnSpc>
              <a:spcBef>
                <a:spcPct val="50000"/>
              </a:spcBef>
              <a:defRPr/>
            </a:pPr>
            <a:r>
              <a:rPr lang="en-US" sz="900" b="1" dirty="0">
                <a:solidFill>
                  <a:schemeClr val="bg1">
                    <a:lumMod val="75000"/>
                  </a:schemeClr>
                </a:solidFill>
                <a:latin typeface="Arial" charset="0"/>
              </a:rPr>
              <a:t>www.PosterPresentations.com</a:t>
            </a:r>
          </a:p>
        </p:txBody>
      </p:sp>
      <p:sp>
        <p:nvSpPr>
          <p:cNvPr id="21" name="Rounded Rectangle 20"/>
          <p:cNvSpPr/>
          <p:nvPr userDrawn="1"/>
        </p:nvSpPr>
        <p:spPr>
          <a:xfrm>
            <a:off x="768615" y="4673601"/>
            <a:ext cx="8375385" cy="23765933"/>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2" name="Rounded Rectangle 21"/>
          <p:cNvSpPr/>
          <p:nvPr userDrawn="1"/>
        </p:nvSpPr>
        <p:spPr>
          <a:xfrm>
            <a:off x="27432000" y="4673601"/>
            <a:ext cx="8375385" cy="23765933"/>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sp>
        <p:nvSpPr>
          <p:cNvPr id="23" name="Rounded Rectangle 22"/>
          <p:cNvSpPr/>
          <p:nvPr userDrawn="1"/>
        </p:nvSpPr>
        <p:spPr>
          <a:xfrm>
            <a:off x="9652662" y="4682067"/>
            <a:ext cx="17270678" cy="23765933"/>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78373" tIns="39187" rIns="78373" bIns="39187" rtlCol="0" anchor="ctr"/>
          <a:lstStyle/>
          <a:p>
            <a:pPr algn="ctr"/>
            <a:endParaRPr lang="en-US"/>
          </a:p>
        </p:txBody>
      </p:sp>
      <p:grpSp>
        <p:nvGrpSpPr>
          <p:cNvPr id="43" name="Group 42"/>
          <p:cNvGrpSpPr/>
          <p:nvPr userDrawn="1"/>
        </p:nvGrpSpPr>
        <p:grpSpPr>
          <a:xfrm>
            <a:off x="36798200" y="-48946"/>
            <a:ext cx="9218449" cy="29309747"/>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400" b="1" spc="514" dirty="0" smtClean="0">
                  <a:solidFill>
                    <a:schemeClr val="bg1"/>
                  </a:solidFill>
                  <a:latin typeface="Trebuchet MS" pitchFamily="34" charset="0"/>
                </a:rPr>
                <a:t>QUICK START (cont.)</a:t>
              </a:r>
            </a:p>
            <a:p>
              <a:pPr algn="ctr"/>
              <a:endParaRPr lang="en-US" sz="31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How to change the template color theme</a:t>
              </a:r>
            </a:p>
            <a:p>
              <a:pPr marL="0" marR="0" lvl="2" indent="0" algn="l" defTabSz="97967"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100" b="0" spc="0" baseline="0" dirty="0" smtClean="0">
                  <a:solidFill>
                    <a:schemeClr val="bg1">
                      <a:lumMod val="75000"/>
                    </a:schemeClr>
                  </a:solidFill>
                  <a:latin typeface="Trebuchet MS" pitchFamily="34" charset="0"/>
                </a:rPr>
                <a:t>also create your own color theme.</a:t>
              </a:r>
            </a:p>
            <a:p>
              <a:pPr marL="0" marR="0" lvl="2"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endParaRPr lang="en-US" sz="2100" b="0" baseline="0" dirty="0" smtClean="0">
                <a:solidFill>
                  <a:schemeClr val="bg1">
                    <a:lumMod val="75000"/>
                  </a:schemeClr>
                </a:solidFill>
                <a:latin typeface="Trebuchet MS" pitchFamily="34" charset="0"/>
              </a:endParaRPr>
            </a:p>
            <a:p>
              <a:pPr marL="0" indent="0" algn="l" defTabSz="97967"/>
              <a:r>
                <a:rPr lang="en-US" sz="21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Text</a:t>
              </a:r>
            </a:p>
            <a:p>
              <a:pPr marL="2798850" lvl="2" indent="0" algn="l" defTabSz="97967"/>
              <a:r>
                <a:rPr lang="en-US" sz="21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301370" lvl="2"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lang="en-US" sz="2100" b="0" baseline="0" dirty="0" smtClean="0">
                  <a:solidFill>
                    <a:schemeClr val="bg1">
                      <a:lumMod val="75000"/>
                    </a:schemeClr>
                  </a:solidFill>
                  <a:latin typeface="Trebuchet MS" pitchFamily="34" charset="0"/>
                </a:rPr>
                <a:t> </a:t>
              </a:r>
              <a:r>
                <a:rPr kumimoji="0" lang="en-US" sz="27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100" b="0" baseline="0" dirty="0" smtClean="0">
                <a:solidFill>
                  <a:schemeClr val="bg1">
                    <a:lumMod val="75000"/>
                  </a:schemeClr>
                </a:solidFill>
                <a:latin typeface="Trebuchet MS" pitchFamily="34" charset="0"/>
              </a:endParaRPr>
            </a:p>
            <a:p>
              <a:pPr marL="1301370" lvl="2" indent="0" algn="l" defTabSz="97967"/>
              <a:endParaRPr lang="en-US" sz="2100" b="0" baseline="0" dirty="0" smtClean="0">
                <a:solidFill>
                  <a:schemeClr val="bg1">
                    <a:lumMod val="75000"/>
                  </a:schemeClr>
                </a:solidFill>
                <a:latin typeface="Trebuchet MS" pitchFamily="34" charset="0"/>
              </a:endParaRPr>
            </a:p>
            <a:p>
              <a:pPr algn="ctr"/>
              <a:r>
                <a:rPr lang="en-US" sz="2700" b="1" baseline="0" dirty="0" smtClean="0">
                  <a:solidFill>
                    <a:srgbClr val="FFC000"/>
                  </a:solidFill>
                  <a:latin typeface="Trebuchet MS" pitchFamily="34" charset="0"/>
                </a:rPr>
                <a:t>How to add Tables</a:t>
              </a:r>
            </a:p>
            <a:p>
              <a:pPr marL="1483104" lvl="1" indent="0" algn="l" defTabSz="97967"/>
              <a:r>
                <a:rPr lang="en-US" sz="2100" b="0" baseline="0" dirty="0" smtClean="0">
                  <a:solidFill>
                    <a:schemeClr val="bg1">
                      <a:lumMod val="75000"/>
                    </a:schemeClr>
                  </a:solidFill>
                  <a:latin typeface="Trebuchet MS" pitchFamily="34" charset="0"/>
                </a:rPr>
                <a:t>To add a table from scratch go to the INSERT menu and </a:t>
              </a:r>
              <a:br>
                <a:rPr lang="en-US" sz="2100" b="0" baseline="0" dirty="0" smtClean="0">
                  <a:solidFill>
                    <a:schemeClr val="bg1">
                      <a:lumMod val="75000"/>
                    </a:schemeClr>
                  </a:solidFill>
                  <a:latin typeface="Trebuchet MS" pitchFamily="34" charset="0"/>
                </a:rPr>
              </a:br>
              <a:r>
                <a:rPr lang="en-US" sz="2100" b="0" baseline="0" dirty="0" smtClean="0">
                  <a:solidFill>
                    <a:schemeClr val="bg1">
                      <a:lumMod val="75000"/>
                    </a:schemeClr>
                  </a:solidFill>
                  <a:latin typeface="Trebuchet MS" pitchFamily="34" charset="0"/>
                </a:rPr>
                <a:t>click on TABLE. A drop-down box will help you select rows and columns. </a:t>
              </a:r>
            </a:p>
            <a:p>
              <a:pPr marL="0" lvl="0" indent="0" algn="l" defTabSz="97967"/>
              <a:r>
                <a:rPr lang="en-US" sz="21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97967"/>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301370" rtl="0" eaLnBrk="1" fontAlgn="auto" latinLnBrk="0" hangingPunct="1">
                <a:lnSpc>
                  <a:spcPct val="100000"/>
                </a:lnSpc>
                <a:spcBef>
                  <a:spcPts val="0"/>
                </a:spcBef>
                <a:spcAft>
                  <a:spcPts val="0"/>
                </a:spcAft>
                <a:buClrTx/>
                <a:buSzTx/>
                <a:buFontTx/>
                <a:buNone/>
                <a:tabLst/>
                <a:defRPr/>
              </a:pPr>
              <a:endParaRPr kumimoji="0" lang="en-US" sz="27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97967" rtl="0" eaLnBrk="1" fontAlgn="auto" latinLnBrk="0" hangingPunct="1">
                <a:lnSpc>
                  <a:spcPct val="100000"/>
                </a:lnSpc>
                <a:spcBef>
                  <a:spcPts val="0"/>
                </a:spcBef>
                <a:spcAft>
                  <a:spcPts val="0"/>
                </a:spcAft>
                <a:buClrTx/>
                <a:buSzTx/>
                <a:buFontTx/>
                <a:buNone/>
                <a:tabLst/>
                <a:defRPr/>
              </a:pPr>
              <a:endParaRPr lang="en-US" sz="2100" b="0" baseline="0" dirty="0" smtClean="0">
                <a:solidFill>
                  <a:schemeClr val="bg1">
                    <a:lumMod val="75000"/>
                  </a:schemeClr>
                </a:solidFill>
                <a:latin typeface="Trebuchet MS" pitchFamily="34" charset="0"/>
              </a:endParaRPr>
            </a:p>
            <a:p>
              <a:pPr marL="0" marR="0" lvl="0" indent="0" algn="ctr" defTabSz="1301370" rtl="0" eaLnBrk="1" fontAlgn="auto" latinLnBrk="0" hangingPunct="1">
                <a:lnSpc>
                  <a:spcPct val="100000"/>
                </a:lnSpc>
                <a:spcBef>
                  <a:spcPts val="0"/>
                </a:spcBef>
                <a:spcAft>
                  <a:spcPts val="0"/>
                </a:spcAft>
                <a:buClrTx/>
                <a:buSzTx/>
                <a:buFontTx/>
                <a:buNone/>
                <a:tabLst/>
                <a:defRPr/>
              </a:pPr>
              <a:r>
                <a:rPr kumimoji="0" lang="en-US" sz="27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97967"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9796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129"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130"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100" dirty="0" smtClean="0">
                    <a:solidFill>
                      <a:schemeClr val="tx2"/>
                    </a:solidFill>
                    <a:latin typeface="Trebuchet MS" pitchFamily="34" charset="0"/>
                  </a:rPr>
                  <a:t>Student</a:t>
                </a:r>
                <a:r>
                  <a:rPr lang="en-US" sz="2100" baseline="0" dirty="0" smtClean="0">
                    <a:solidFill>
                      <a:schemeClr val="tx2"/>
                    </a:solidFill>
                    <a:latin typeface="Trebuchet MS" pitchFamily="34" charset="0"/>
                  </a:rPr>
                  <a:t> discounts are available on our </a:t>
                </a:r>
                <a:r>
                  <a:rPr lang="en-US" sz="2100" baseline="0" dirty="0" err="1" smtClean="0">
                    <a:solidFill>
                      <a:schemeClr val="tx2"/>
                    </a:solidFill>
                    <a:latin typeface="Trebuchet MS" pitchFamily="34" charset="0"/>
                  </a:rPr>
                  <a:t>Facebook</a:t>
                </a:r>
                <a:r>
                  <a:rPr lang="en-US" sz="2100" baseline="0" dirty="0" smtClean="0">
                    <a:solidFill>
                      <a:schemeClr val="tx2"/>
                    </a:solidFill>
                    <a:latin typeface="Trebuchet MS" pitchFamily="34" charset="0"/>
                  </a:rPr>
                  <a:t> page.</a:t>
                </a:r>
                <a:br>
                  <a:rPr lang="en-US" sz="2100" baseline="0" dirty="0" smtClean="0">
                    <a:solidFill>
                      <a:schemeClr val="tx2"/>
                    </a:solidFill>
                    <a:latin typeface="Trebuchet MS" pitchFamily="34" charset="0"/>
                  </a:rPr>
                </a:br>
                <a:r>
                  <a:rPr lang="en-US" sz="2100" baseline="0" dirty="0" smtClean="0">
                    <a:solidFill>
                      <a:schemeClr val="tx2"/>
                    </a:solidFill>
                    <a:latin typeface="Trebuchet MS" pitchFamily="34" charset="0"/>
                  </a:rPr>
                  <a:t>Go to </a:t>
                </a:r>
                <a:r>
                  <a:rPr lang="en-US" sz="2100" u="sng" baseline="0" dirty="0" smtClean="0">
                    <a:solidFill>
                      <a:schemeClr val="tx2"/>
                    </a:solidFill>
                    <a:latin typeface="Trebuchet MS" pitchFamily="34" charset="0"/>
                  </a:rPr>
                  <a:t>PosterPresentations.com</a:t>
                </a:r>
                <a:r>
                  <a:rPr lang="en-US" sz="2100" baseline="0" dirty="0" smtClean="0">
                    <a:solidFill>
                      <a:schemeClr val="tx2"/>
                    </a:solidFill>
                    <a:latin typeface="Trebuchet MS" pitchFamily="34" charset="0"/>
                  </a:rPr>
                  <a:t> and click on the FB icon. </a:t>
                </a:r>
                <a:endParaRPr lang="en-US" sz="2100" dirty="0">
                  <a:solidFill>
                    <a:schemeClr val="tx2"/>
                  </a:solidFill>
                  <a:latin typeface="Trebuchet MS" pitchFamily="34" charset="0"/>
                </a:endParaRPr>
              </a:p>
            </p:txBody>
          </p:sp>
        </p:grpSp>
        <p:sp>
          <p:nvSpPr>
            <p:cNvPr id="49" name="TextBox 48"/>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228"/>
                </a:lnSpc>
              </a:pPr>
              <a:r>
                <a:rPr lang="en-US" sz="2400" dirty="0" smtClean="0">
                  <a:solidFill>
                    <a:schemeClr val="bg1"/>
                  </a:solidFill>
                </a:rPr>
                <a:t>© 2013</a:t>
              </a:r>
              <a:r>
                <a:rPr lang="en-US" sz="2400" baseline="0" dirty="0" smtClean="0">
                  <a:solidFill>
                    <a:schemeClr val="bg1"/>
                  </a:solidFill>
                </a:rPr>
                <a:t> </a:t>
              </a:r>
              <a:r>
                <a:rPr lang="en-US" sz="2400" dirty="0" smtClean="0">
                  <a:solidFill>
                    <a:schemeClr val="bg1"/>
                  </a:solidFill>
                </a:rPr>
                <a:t>PosterPresentations.com</a:t>
              </a:r>
              <a:br>
                <a:rPr lang="en-US" sz="2400" dirty="0" smtClean="0">
                  <a:solidFill>
                    <a:schemeClr val="bg1"/>
                  </a:solidFill>
                </a:rPr>
              </a:br>
              <a:r>
                <a:rPr lang="en-US" sz="2400" dirty="0" smtClean="0">
                  <a:solidFill>
                    <a:schemeClr val="bg1"/>
                  </a:solidFill>
                </a:rPr>
                <a:t>    </a:t>
              </a:r>
              <a:r>
                <a:rPr lang="en-US" sz="2100" dirty="0" smtClean="0">
                  <a:solidFill>
                    <a:schemeClr val="bg1"/>
                  </a:solidFill>
                </a:rPr>
                <a:t>2117 Fourth Street ,</a:t>
              </a:r>
              <a:r>
                <a:rPr lang="en-US" sz="2100" baseline="0" dirty="0" smtClean="0">
                  <a:solidFill>
                    <a:schemeClr val="bg1"/>
                  </a:solidFill>
                </a:rPr>
                <a:t> Unit C        </a:t>
              </a:r>
            </a:p>
            <a:p>
              <a:pPr>
                <a:lnSpc>
                  <a:spcPts val="2228"/>
                </a:lnSpc>
              </a:pPr>
              <a:r>
                <a:rPr lang="en-US" sz="2100" baseline="0" dirty="0" smtClean="0">
                  <a:solidFill>
                    <a:schemeClr val="bg1"/>
                  </a:solidFill>
                </a:rPr>
                <a:t>     Berkeley CA </a:t>
              </a:r>
              <a:r>
                <a:rPr lang="en-US" sz="1700" baseline="0" dirty="0" smtClean="0">
                  <a:solidFill>
                    <a:schemeClr val="bg1"/>
                  </a:solidFill>
                </a:rPr>
                <a:t>94710</a:t>
              </a:r>
              <a:r>
                <a:rPr lang="en-US" sz="2100" baseline="0" dirty="0" smtClean="0">
                  <a:solidFill>
                    <a:schemeClr val="bg1"/>
                  </a:solidFill>
                </a:rPr>
                <a:t/>
              </a:r>
              <a:br>
                <a:rPr lang="en-US" sz="2100" baseline="0" dirty="0" smtClean="0">
                  <a:solidFill>
                    <a:schemeClr val="bg1"/>
                  </a:solidFill>
                </a:rPr>
              </a:br>
              <a:r>
                <a:rPr lang="en-US" sz="2100" baseline="0" dirty="0" smtClean="0">
                  <a:solidFill>
                    <a:schemeClr val="bg1"/>
                  </a:solidFill>
                </a:rPr>
                <a:t>    </a:t>
              </a:r>
              <a:r>
                <a:rPr lang="en-US" sz="2100" b="1" baseline="0" dirty="0" smtClean="0">
                  <a:solidFill>
                    <a:srgbClr val="FFFF00"/>
                  </a:solidFill>
                </a:rPr>
                <a:t>posterpresenter@gmail.com</a:t>
              </a:r>
              <a:endParaRPr lang="en-US" sz="2400" b="1" dirty="0">
                <a:solidFill>
                  <a:srgbClr val="FFFF00"/>
                </a:solidFill>
              </a:endParaRPr>
            </a:p>
          </p:txBody>
        </p:sp>
      </p:grpSp>
      <p:grpSp>
        <p:nvGrpSpPr>
          <p:cNvPr id="53" name="Group 52"/>
          <p:cNvGrpSpPr/>
          <p:nvPr userDrawn="1"/>
        </p:nvGrpSpPr>
        <p:grpSpPr>
          <a:xfrm>
            <a:off x="-9354324" y="-1"/>
            <a:ext cx="9182388" cy="292608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301370" rtl="0" eaLnBrk="1" fontAlgn="auto" latinLnBrk="0" hangingPunct="1">
                <a:lnSpc>
                  <a:spcPct val="100000"/>
                </a:lnSpc>
                <a:spcBef>
                  <a:spcPts val="0"/>
                </a:spcBef>
                <a:spcAft>
                  <a:spcPts val="0"/>
                </a:spcAft>
                <a:buClrTx/>
                <a:buSzTx/>
                <a:buFontTx/>
                <a:buNone/>
                <a:tabLst/>
                <a:defRPr/>
              </a:pPr>
              <a:r>
                <a:rPr lang="en-US" sz="2700" b="1" spc="0" dirty="0" smtClean="0">
                  <a:solidFill>
                    <a:srgbClr val="FF0000"/>
                  </a:solidFill>
                  <a:latin typeface="Trebuchet MS" pitchFamily="34" charset="0"/>
                </a:rPr>
                <a:t>(—THIS SIDEBAR DOES NOT PRINT—)</a:t>
              </a:r>
              <a:endParaRPr lang="en-US" sz="2700" b="1" spc="514"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DESIGN</a:t>
              </a:r>
              <a:r>
                <a:rPr lang="en-US" sz="3400" b="1" spc="514" baseline="0" dirty="0" smtClean="0">
                  <a:solidFill>
                    <a:schemeClr val="bg1"/>
                  </a:solidFill>
                  <a:latin typeface="Trebuchet MS" pitchFamily="34" charset="0"/>
                </a:rPr>
                <a:t> </a:t>
              </a:r>
              <a:r>
                <a:rPr lang="en-US" sz="3400" b="1" spc="514" dirty="0" smtClean="0">
                  <a:solidFill>
                    <a:schemeClr val="bg1"/>
                  </a:solidFill>
                  <a:latin typeface="Trebuchet MS" pitchFamily="34" charset="0"/>
                </a:rPr>
                <a:t>GUIDE</a:t>
              </a:r>
            </a:p>
            <a:p>
              <a:pPr algn="ctr"/>
              <a:endParaRPr lang="en-US" sz="2400" b="1" dirty="0" smtClean="0">
                <a:latin typeface="Trebuchet MS" pitchFamily="34" charset="0"/>
              </a:endParaRPr>
            </a:p>
            <a:p>
              <a:pPr defTabSz="3227529"/>
              <a:r>
                <a:rPr lang="en-US" sz="2400" i="0" dirty="0" smtClean="0">
                  <a:latin typeface="Trebuchet MS" pitchFamily="34" charset="0"/>
                </a:rPr>
                <a:t>This PowerPoint</a:t>
              </a:r>
              <a:r>
                <a:rPr lang="en-US" sz="2400" i="0" baseline="0" dirty="0" smtClean="0">
                  <a:latin typeface="Trebuchet MS" pitchFamily="34" charset="0"/>
                </a:rPr>
                <a:t> </a:t>
              </a:r>
              <a:r>
                <a:rPr lang="en-US" sz="2400" i="0" dirty="0" smtClean="0">
                  <a:latin typeface="Trebuchet MS" pitchFamily="34" charset="0"/>
                </a:rPr>
                <a:t>2007 template produces</a:t>
              </a:r>
              <a:r>
                <a:rPr lang="en-US" sz="2400" i="0" baseline="0" dirty="0" smtClean="0">
                  <a:latin typeface="Trebuchet MS" pitchFamily="34" charset="0"/>
                </a:rPr>
                <a:t> </a:t>
              </a:r>
              <a:r>
                <a:rPr lang="en-US" sz="2400" i="0" dirty="0" smtClean="0">
                  <a:latin typeface="Trebuchet MS" pitchFamily="34" charset="0"/>
                </a:rPr>
                <a:t>a 36”x48” presentation poster. </a:t>
              </a:r>
              <a:r>
                <a:rPr lang="en-US" sz="2400" dirty="0" smtClean="0">
                  <a:latin typeface="Trebuchet MS" pitchFamily="34" charset="0"/>
                </a:rPr>
                <a:t>You</a:t>
              </a:r>
              <a:r>
                <a:rPr lang="en-US" sz="2400" baseline="0" dirty="0" smtClean="0">
                  <a:latin typeface="Trebuchet MS" pitchFamily="34" charset="0"/>
                </a:rPr>
                <a:t> can u</a:t>
              </a:r>
              <a:r>
                <a:rPr lang="en-US" sz="2400" dirty="0" smtClean="0">
                  <a:latin typeface="Trebuchet MS" pitchFamily="34" charset="0"/>
                </a:rPr>
                <a:t>se</a:t>
              </a:r>
              <a:r>
                <a:rPr lang="en-US" sz="2400" baseline="0" dirty="0" smtClean="0">
                  <a:latin typeface="Trebuchet MS" pitchFamily="34" charset="0"/>
                </a:rPr>
                <a:t> it to create your research poster and </a:t>
              </a:r>
              <a:r>
                <a:rPr lang="en-US" sz="2400" dirty="0" smtClean="0">
                  <a:latin typeface="Trebuchet MS" pitchFamily="34" charset="0"/>
                </a:rPr>
                <a:t>save valuable time placing titles, subtitles,</a:t>
              </a:r>
              <a:r>
                <a:rPr lang="en-US" sz="2400" baseline="0" dirty="0" smtClean="0">
                  <a:latin typeface="Trebuchet MS" pitchFamily="34" charset="0"/>
                </a:rPr>
                <a:t> text, and graphics</a:t>
              </a:r>
              <a:r>
                <a:rPr lang="en-US" sz="2400" dirty="0" smtClean="0">
                  <a:latin typeface="Trebuchet MS" pitchFamily="34" charset="0"/>
                </a:rPr>
                <a:t>. </a:t>
              </a:r>
            </a:p>
            <a:p>
              <a:pPr defTabSz="3227529"/>
              <a:endParaRPr lang="en-US" sz="2400" dirty="0" smtClean="0">
                <a:latin typeface="Trebuchet MS" pitchFamily="34" charset="0"/>
              </a:endParaRPr>
            </a:p>
            <a:p>
              <a:pPr defTabSz="3762000"/>
              <a:r>
                <a:rPr lang="en-US" sz="24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400" b="1" dirty="0" smtClean="0">
                  <a:solidFill>
                    <a:srgbClr val="FFC000"/>
                  </a:solidFill>
                  <a:latin typeface="Trebuchet MS" pitchFamily="34" charset="0"/>
                </a:rPr>
                <a:t>PosterPresentations.com</a:t>
              </a:r>
              <a:r>
                <a:rPr lang="en-US" sz="2400" b="1" dirty="0" smtClean="0">
                  <a:solidFill>
                    <a:schemeClr val="bg1"/>
                  </a:solidFill>
                  <a:latin typeface="Trebuchet MS" pitchFamily="34" charset="0"/>
                </a:rPr>
                <a:t> </a:t>
              </a:r>
              <a:r>
                <a:rPr lang="en-US" sz="2400" dirty="0" smtClean="0">
                  <a:solidFill>
                    <a:schemeClr val="bg1"/>
                  </a:solidFill>
                  <a:latin typeface="Trebuchet MS" pitchFamily="34" charset="0"/>
                </a:rPr>
                <a:t>and click on HELP DESK.</a:t>
              </a:r>
            </a:p>
            <a:p>
              <a:pPr defTabSz="3762000"/>
              <a:endParaRPr lang="en-US" sz="2400" dirty="0" smtClean="0">
                <a:latin typeface="Trebuchet MS" pitchFamily="34" charset="0"/>
              </a:endParaRPr>
            </a:p>
            <a:p>
              <a:pPr defTabSz="3762000"/>
              <a:r>
                <a:rPr lang="en-US" sz="2400" dirty="0" smtClean="0">
                  <a:solidFill>
                    <a:schemeClr val="bg1"/>
                  </a:solidFill>
                  <a:latin typeface="Trebuchet MS" pitchFamily="34" charset="0"/>
                </a:rPr>
                <a:t>When</a:t>
              </a:r>
              <a:r>
                <a:rPr lang="en-US" sz="2400" baseline="0" dirty="0" smtClean="0">
                  <a:solidFill>
                    <a:schemeClr val="bg1"/>
                  </a:solidFill>
                  <a:latin typeface="Trebuchet MS" pitchFamily="34" charset="0"/>
                </a:rPr>
                <a:t> you are ready to print your poster</a:t>
              </a:r>
              <a:r>
                <a:rPr lang="en-US" sz="2400" dirty="0" smtClean="0">
                  <a:solidFill>
                    <a:schemeClr val="bg1"/>
                  </a:solidFill>
                  <a:latin typeface="Trebuchet MS" pitchFamily="34" charset="0"/>
                </a:rPr>
                <a:t>,</a:t>
              </a:r>
              <a:r>
                <a:rPr lang="en-US" sz="2400" baseline="0" dirty="0" smtClean="0">
                  <a:solidFill>
                    <a:schemeClr val="bg1"/>
                  </a:solidFill>
                  <a:latin typeface="Trebuchet MS" pitchFamily="34" charset="0"/>
                </a:rPr>
                <a:t> go online to </a:t>
              </a:r>
              <a:r>
                <a:rPr lang="en-US" sz="2400" b="0" dirty="0" smtClean="0">
                  <a:solidFill>
                    <a:schemeClr val="bg1"/>
                  </a:solidFill>
                  <a:latin typeface="Trebuchet MS" pitchFamily="34" charset="0"/>
                </a:rPr>
                <a:t>PosterPresentations.com</a:t>
              </a:r>
              <a:r>
                <a:rPr lang="en-US" sz="2400" dirty="0" smtClean="0">
                  <a:solidFill>
                    <a:schemeClr val="bg1"/>
                  </a:solidFill>
                  <a:latin typeface="Trebuchet MS" pitchFamily="34" charset="0"/>
                </a:rPr>
                <a:t/>
              </a:r>
              <a:br>
                <a:rPr lang="en-US" sz="2400" dirty="0" smtClean="0">
                  <a:solidFill>
                    <a:schemeClr val="bg1"/>
                  </a:solidFill>
                  <a:latin typeface="Trebuchet MS" pitchFamily="34" charset="0"/>
                </a:rPr>
              </a:br>
              <a:endParaRPr lang="en-US" sz="2400" dirty="0" smtClean="0">
                <a:solidFill>
                  <a:schemeClr val="bg1"/>
                </a:solidFill>
                <a:latin typeface="Trebuchet MS" pitchFamily="34" charset="0"/>
              </a:endParaRPr>
            </a:p>
            <a:p>
              <a:pPr algn="l" defTabSz="3227529"/>
              <a:r>
                <a:rPr lang="en-US" sz="2400" b="0" dirty="0" smtClean="0">
                  <a:solidFill>
                    <a:schemeClr val="bg1"/>
                  </a:solidFill>
                  <a:latin typeface="Trebuchet MS" pitchFamily="34" charset="0"/>
                </a:rPr>
                <a:t>Need</a:t>
              </a:r>
              <a:r>
                <a:rPr lang="en-US" sz="2400" b="0" baseline="0" dirty="0" smtClean="0">
                  <a:solidFill>
                    <a:schemeClr val="bg1"/>
                  </a:solidFill>
                  <a:latin typeface="Trebuchet MS" pitchFamily="34" charset="0"/>
                </a:rPr>
                <a:t> assistance? Call us at </a:t>
              </a:r>
              <a:r>
                <a:rPr lang="en-US" sz="2400" b="0" dirty="0" smtClean="0">
                  <a:solidFill>
                    <a:srgbClr val="FFC000"/>
                  </a:solidFill>
                  <a:latin typeface="Trebuchet MS" pitchFamily="34" charset="0"/>
                </a:rPr>
                <a:t>1.510.649.3001</a:t>
              </a:r>
            </a:p>
            <a:p>
              <a:pPr algn="l" defTabSz="3227529"/>
              <a:endParaRPr lang="en-US" sz="3100" b="1" dirty="0" smtClean="0">
                <a:solidFill>
                  <a:srgbClr val="FFFF00"/>
                </a:solidFill>
                <a:latin typeface="Trebuchet MS" pitchFamily="34" charset="0"/>
              </a:endParaRPr>
            </a:p>
            <a:p>
              <a:pPr algn="ctr"/>
              <a:endParaRPr lang="en-US" sz="2100" b="1" dirty="0" smtClean="0">
                <a:solidFill>
                  <a:schemeClr val="bg1"/>
                </a:solidFill>
                <a:latin typeface="Trebuchet MS" pitchFamily="34" charset="0"/>
              </a:endParaRPr>
            </a:p>
            <a:p>
              <a:pPr algn="ctr"/>
              <a:r>
                <a:rPr lang="en-US" sz="3400" b="1" spc="514" dirty="0" smtClean="0">
                  <a:solidFill>
                    <a:schemeClr val="bg1"/>
                  </a:solidFill>
                  <a:latin typeface="Trebuchet MS" pitchFamily="34" charset="0"/>
                </a:rPr>
                <a:t>QUICK START</a:t>
              </a:r>
            </a:p>
            <a:p>
              <a:pPr algn="ctr"/>
              <a:endParaRPr lang="en-US" sz="2700" b="1"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Zoom in and out</a:t>
              </a:r>
            </a:p>
            <a:p>
              <a:pPr marL="1621890" indent="-1621890" algn="l" defTabSz="729306"/>
              <a:r>
                <a:rPr lang="en-US" sz="2100" b="0" baseline="0" dirty="0" smtClean="0">
                  <a:solidFill>
                    <a:schemeClr val="bg1"/>
                  </a:solidFill>
                  <a:latin typeface="Trebuchet MS" pitchFamily="34" charset="0"/>
                </a:rPr>
                <a:t>	</a:t>
              </a:r>
              <a:r>
                <a:rPr lang="en-US" sz="2100" b="0" baseline="0" dirty="0" smtClean="0">
                  <a:solidFill>
                    <a:schemeClr val="bg1">
                      <a:lumMod val="75000"/>
                    </a:schemeClr>
                  </a:solidFill>
                  <a:latin typeface="Trebuchet MS" pitchFamily="34" charset="0"/>
                </a:rPr>
                <a:t>As you work on your poster zoom in and out to the level that is more comfortable to you. </a:t>
              </a:r>
            </a:p>
            <a:p>
              <a:pPr marL="1621890" indent="-1621890" algn="l" defTabSz="729306"/>
              <a:r>
                <a:rPr lang="en-US" sz="2100" b="1" baseline="0" dirty="0" smtClean="0">
                  <a:solidFill>
                    <a:schemeClr val="bg1">
                      <a:lumMod val="75000"/>
                    </a:schemeClr>
                  </a:solidFill>
                  <a:latin typeface="Trebuchet MS" pitchFamily="34" charset="0"/>
                </a:rPr>
                <a:t>	</a:t>
              </a:r>
              <a:r>
                <a:rPr lang="en-US" sz="2100" b="0" baseline="0" dirty="0" smtClean="0">
                  <a:solidFill>
                    <a:schemeClr val="bg1">
                      <a:lumMod val="75000"/>
                    </a:schemeClr>
                  </a:solidFill>
                  <a:latin typeface="Trebuchet MS" pitchFamily="34" charset="0"/>
                </a:rPr>
                <a:t>Go to VIEW &gt; ZOOM.</a:t>
              </a:r>
            </a:p>
            <a:p>
              <a:pPr algn="l"/>
              <a:endParaRPr lang="en-US" sz="2400" b="0" baseline="0" dirty="0" smtClean="0">
                <a:solidFill>
                  <a:schemeClr val="bg1"/>
                </a:solidFill>
                <a:latin typeface="Trebuchet MS" pitchFamily="34" charset="0"/>
              </a:endParaRPr>
            </a:p>
            <a:p>
              <a:pPr algn="ctr"/>
              <a:r>
                <a:rPr lang="en-US" sz="2700" b="1" baseline="0" dirty="0" smtClean="0">
                  <a:solidFill>
                    <a:srgbClr val="FFC000"/>
                  </a:solidFill>
                  <a:latin typeface="Trebuchet MS" pitchFamily="34" charset="0"/>
                </a:rPr>
                <a:t>Title, Authors, and Affiliations</a:t>
              </a:r>
            </a:p>
            <a:p>
              <a:pPr algn="l"/>
              <a:r>
                <a:rPr lang="en-US" sz="21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1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100" b="0" spc="0"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400" b="1" baseline="0" dirty="0" smtClean="0">
                  <a:solidFill>
                    <a:schemeClr val="bg1"/>
                  </a:solidFill>
                  <a:latin typeface="Trebuchet MS" pitchFamily="34" charset="0"/>
                </a:rPr>
                <a:t/>
              </a:r>
              <a:br>
                <a:rPr lang="en-US" sz="2400" b="1" baseline="0" dirty="0" smtClean="0">
                  <a:solidFill>
                    <a:schemeClr val="bg1"/>
                  </a:solidFill>
                  <a:latin typeface="Trebuchet MS" pitchFamily="34" charset="0"/>
                </a:rPr>
              </a:br>
              <a:endParaRPr lang="en-US" sz="2400" b="1" dirty="0" smtClean="0">
                <a:solidFill>
                  <a:schemeClr val="bg1"/>
                </a:solidFill>
                <a:latin typeface="Trebuchet MS" pitchFamily="34" charset="0"/>
              </a:endParaRPr>
            </a:p>
            <a:p>
              <a:pPr algn="ctr"/>
              <a:endParaRPr lang="en-US" sz="2400" b="1" dirty="0" smtClean="0">
                <a:solidFill>
                  <a:srgbClr val="FFC000"/>
                </a:solidFill>
                <a:latin typeface="Trebuchet MS" pitchFamily="34" charset="0"/>
              </a:endParaRPr>
            </a:p>
            <a:p>
              <a:pPr algn="ctr"/>
              <a:endParaRPr lang="en-US" sz="2400" b="1" dirty="0" smtClean="0">
                <a:solidFill>
                  <a:srgbClr val="FFC000"/>
                </a:solidFill>
                <a:latin typeface="Trebuchet MS" pitchFamily="34" charset="0"/>
              </a:endParaRPr>
            </a:p>
            <a:p>
              <a:pPr algn="ctr"/>
              <a:r>
                <a:rPr lang="en-US" sz="2700" b="1" dirty="0" smtClean="0">
                  <a:solidFill>
                    <a:srgbClr val="FFC000"/>
                  </a:solidFill>
                  <a:latin typeface="Trebuchet MS" pitchFamily="34" charset="0"/>
                </a:rPr>
                <a:t>Adding Logos</a:t>
              </a:r>
              <a:r>
                <a:rPr lang="en-US" sz="2700" b="1" baseline="0" dirty="0" smtClean="0">
                  <a:solidFill>
                    <a:srgbClr val="FFC000"/>
                  </a:solidFill>
                  <a:latin typeface="Trebuchet MS" pitchFamily="34" charset="0"/>
                </a:rPr>
                <a:t> / Seals</a:t>
              </a:r>
            </a:p>
            <a:p>
              <a:pPr algn="l"/>
              <a:r>
                <a:rPr lang="en-US" sz="21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100" b="0" spc="257" baseline="0" dirty="0" smtClean="0">
                <a:solidFill>
                  <a:schemeClr val="bg1">
                    <a:lumMod val="75000"/>
                  </a:schemeClr>
                </a:solidFill>
                <a:latin typeface="Trebuchet MS" pitchFamily="34" charset="0"/>
              </a:endParaRPr>
            </a:p>
            <a:p>
              <a:pPr algn="l"/>
              <a:r>
                <a:rPr lang="en-US" sz="2100" b="1" spc="257" baseline="0" dirty="0" smtClean="0">
                  <a:solidFill>
                    <a:srgbClr val="FFC000"/>
                  </a:solidFill>
                  <a:latin typeface="Trebuchet MS" pitchFamily="34" charset="0"/>
                </a:rPr>
                <a:t>TIP:</a:t>
              </a:r>
              <a:r>
                <a:rPr lang="en-US" sz="2100" b="1" spc="0" baseline="0" dirty="0" smtClean="0">
                  <a:solidFill>
                    <a:srgbClr val="FFC000"/>
                  </a:solidFill>
                  <a:latin typeface="Trebuchet MS" pitchFamily="34" charset="0"/>
                </a:rPr>
                <a:t> </a:t>
              </a:r>
              <a:r>
                <a:rPr lang="en-US" sz="2100" b="0" baseline="0" dirty="0" smtClean="0">
                  <a:solidFill>
                    <a:schemeClr val="bg1">
                      <a:lumMod val="75000"/>
                    </a:schemeClr>
                  </a:solidFill>
                  <a:latin typeface="Trebuchet MS" pitchFamily="34" charset="0"/>
                </a:rPr>
                <a:t>See if your school’s logo is available on our free poster templates page.</a:t>
              </a:r>
            </a:p>
            <a:p>
              <a:pPr algn="l"/>
              <a:endParaRPr lang="en-US" sz="2100" b="0" baseline="0" dirty="0" smtClean="0">
                <a:latin typeface="Trebuchet MS" pitchFamily="34" charset="0"/>
              </a:endParaRPr>
            </a:p>
            <a:p>
              <a:pPr algn="ctr"/>
              <a:r>
                <a:rPr lang="en-US" sz="2700" b="1" baseline="0" dirty="0" smtClean="0">
                  <a:solidFill>
                    <a:srgbClr val="FFC000"/>
                  </a:solidFill>
                  <a:latin typeface="Trebuchet MS" pitchFamily="34" charset="0"/>
                </a:rPr>
                <a:t>Photographs / Graphics</a:t>
              </a:r>
            </a:p>
            <a:p>
              <a:pPr algn="l" defTabSz="838158"/>
              <a:r>
                <a:rPr lang="en-US" sz="21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100" b="0" spc="0" baseline="0" dirty="0" smtClean="0">
                  <a:solidFill>
                    <a:schemeClr val="bg1">
                      <a:lumMod val="75000"/>
                    </a:schemeClr>
                  </a:solidFill>
                  <a:latin typeface="Trebuchet MS" pitchFamily="34" charset="0"/>
                </a:rPr>
                <a:t>disproportionally.</a:t>
              </a:r>
            </a:p>
            <a:p>
              <a:pPr algn="l" defTabSz="838158"/>
              <a:endParaRPr lang="en-US" sz="2100" b="0" baseline="0" dirty="0" smtClean="0">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endParaRPr lang="en-US" sz="2400" b="1" baseline="0" dirty="0" smtClean="0">
                <a:solidFill>
                  <a:srgbClr val="FFC000"/>
                </a:solidFill>
                <a:latin typeface="Trebuchet MS" pitchFamily="34" charset="0"/>
              </a:endParaRPr>
            </a:p>
            <a:p>
              <a:pPr algn="ctr"/>
              <a:r>
                <a:rPr lang="en-US" sz="2700" b="1" baseline="0" dirty="0" smtClean="0">
                  <a:solidFill>
                    <a:srgbClr val="FFC000"/>
                  </a:solidFill>
                  <a:latin typeface="Trebuchet MS" pitchFamily="34" charset="0"/>
                </a:rPr>
                <a:t>Image Quality Check</a:t>
              </a:r>
            </a:p>
            <a:p>
              <a:pPr lvl="0" algn="l" defTabSz="838158"/>
              <a:r>
                <a:rPr lang="en-US" sz="21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4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416674"/>
              <a:chOff x="-4470427" y="11016658"/>
              <a:chExt cx="3470785" cy="1110323"/>
            </a:xfrm>
          </p:grpSpPr>
          <p:grpSp>
            <p:nvGrpSpPr>
              <p:cNvPr id="64" name="Group 63"/>
              <p:cNvGrpSpPr/>
              <p:nvPr userDrawn="1"/>
            </p:nvGrpSpPr>
            <p:grpSpPr>
              <a:xfrm>
                <a:off x="-2783495" y="11060885"/>
                <a:ext cx="624431" cy="902373"/>
                <a:chOff x="-3958697" y="11117435"/>
                <a:chExt cx="779338" cy="1293095"/>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96352"/>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65" name="Group 64"/>
              <p:cNvGrpSpPr/>
              <p:nvPr userDrawn="1"/>
            </p:nvGrpSpPr>
            <p:grpSpPr>
              <a:xfrm>
                <a:off x="-2033159" y="11060893"/>
                <a:ext cx="1033517" cy="900604"/>
                <a:chOff x="-2921738" y="11200127"/>
                <a:chExt cx="1420279" cy="1237626"/>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62335"/>
                </a:xfrm>
                <a:prstGeom prst="rect">
                  <a:avLst/>
                </a:prstGeom>
                <a:solidFill>
                  <a:srgbClr val="FF0000"/>
                </a:solidFill>
              </p:spPr>
              <p:txBody>
                <a:bodyPr wrap="square" lIns="457200" tIns="91440" rIns="457200" bIns="91440" rtlCol="0">
                  <a:spAutoFit/>
                </a:bodyPr>
                <a:lstStyle/>
                <a:p>
                  <a:pPr algn="ctr"/>
                  <a:r>
                    <a:rPr lang="en-US" sz="1200" b="1" dirty="0" smtClean="0">
                      <a:solidFill>
                        <a:schemeClr val="bg1"/>
                      </a:solidFill>
                    </a:rPr>
                    <a:t>DISTORTED</a:t>
                  </a:r>
                  <a:endParaRPr lang="en-US" sz="6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461336"/>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59" name="Group 58"/>
            <p:cNvGrpSpPr/>
            <p:nvPr userDrawn="1"/>
          </p:nvGrpSpPr>
          <p:grpSpPr>
            <a:xfrm>
              <a:off x="-10414184" y="27751412"/>
              <a:ext cx="9353792" cy="2453251"/>
              <a:chOff x="-4762089" y="12734137"/>
              <a:chExt cx="4310744"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131"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132"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07833"/>
                <a:ext cx="1117601" cy="170209"/>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17360"/>
                <a:ext cx="1117601" cy="170209"/>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spTree>
  </p:cSld>
  <p:clrMap bg1="dk1" tx1="lt1" bg2="dk2" tx2="lt2" accent1="accent1" accent2="accent2" accent3="accent3" accent4="accent4" accent5="accent5" accent6="accent6" hlink="hlink" folHlink="folHlink"/>
  <p:sldLayoutIdLst>
    <p:sldLayoutId id="2147483654" r:id="rId1"/>
    <p:sldLayoutId id="2147483660" r:id="rId2"/>
  </p:sldLayoutIdLst>
  <p:timing>
    <p:tnLst>
      <p:par>
        <p:cTn xmlns:p14="http://schemas.microsoft.com/office/powerpoint/2010/main" id="1" dur="indefinite" restart="never" nodeType="tmRoot"/>
      </p:par>
    </p:tnLst>
  </p:timing>
  <p:txStyles>
    <p:titleStyle>
      <a:lvl1pPr algn="ctr" defTabSz="376172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0648" indent="-1410648" algn="l" defTabSz="376172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6403" indent="-1175539" algn="l" defTabSz="376172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2159" indent="-940432" algn="l" defTabSz="376172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3023"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4pPr>
      <a:lvl5pPr marL="846388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5pPr>
      <a:lvl6pPr marL="10344749"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5611"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6475"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7338" indent="-940432" algn="l" defTabSz="3761726" rtl="0" eaLnBrk="1" latinLnBrk="0" hangingPunct="1">
        <a:spcBef>
          <a:spcPct val="20000"/>
        </a:spcBef>
        <a:buFont typeface="Arial" pitchFamily="34" charset="0"/>
        <a:buChar char="•"/>
        <a:defRPr sz="8200" kern="1200">
          <a:solidFill>
            <a:schemeClr val="tx1"/>
          </a:solidFill>
          <a:latin typeface="+mn-lt"/>
          <a:ea typeface="+mn-ea"/>
          <a:cs typeface="+mn-cs"/>
        </a:defRPr>
      </a:lvl9pPr>
    </p:bodyStyle>
    <p:otherStyle>
      <a:defPPr>
        <a:defRPr lang="en-US"/>
      </a:defPPr>
      <a:lvl1pPr marL="0" algn="l" defTabSz="3761726" rtl="0" eaLnBrk="1" latinLnBrk="0" hangingPunct="1">
        <a:defRPr sz="7400" kern="1200">
          <a:solidFill>
            <a:schemeClr val="tx1"/>
          </a:solidFill>
          <a:latin typeface="+mn-lt"/>
          <a:ea typeface="+mn-ea"/>
          <a:cs typeface="+mn-cs"/>
        </a:defRPr>
      </a:lvl1pPr>
      <a:lvl2pPr marL="1880864" algn="l" defTabSz="3761726" rtl="0" eaLnBrk="1" latinLnBrk="0" hangingPunct="1">
        <a:defRPr sz="7400" kern="1200">
          <a:solidFill>
            <a:schemeClr val="tx1"/>
          </a:solidFill>
          <a:latin typeface="+mn-lt"/>
          <a:ea typeface="+mn-ea"/>
          <a:cs typeface="+mn-cs"/>
        </a:defRPr>
      </a:lvl2pPr>
      <a:lvl3pPr marL="3761726" algn="l" defTabSz="3761726" rtl="0" eaLnBrk="1" latinLnBrk="0" hangingPunct="1">
        <a:defRPr sz="7400" kern="1200">
          <a:solidFill>
            <a:schemeClr val="tx1"/>
          </a:solidFill>
          <a:latin typeface="+mn-lt"/>
          <a:ea typeface="+mn-ea"/>
          <a:cs typeface="+mn-cs"/>
        </a:defRPr>
      </a:lvl3pPr>
      <a:lvl4pPr marL="5642590" algn="l" defTabSz="3761726" rtl="0" eaLnBrk="1" latinLnBrk="0" hangingPunct="1">
        <a:defRPr sz="7400" kern="1200">
          <a:solidFill>
            <a:schemeClr val="tx1"/>
          </a:solidFill>
          <a:latin typeface="+mn-lt"/>
          <a:ea typeface="+mn-ea"/>
          <a:cs typeface="+mn-cs"/>
        </a:defRPr>
      </a:lvl4pPr>
      <a:lvl5pPr marL="7523453" algn="l" defTabSz="3761726" rtl="0" eaLnBrk="1" latinLnBrk="0" hangingPunct="1">
        <a:defRPr sz="7400" kern="1200">
          <a:solidFill>
            <a:schemeClr val="tx1"/>
          </a:solidFill>
          <a:latin typeface="+mn-lt"/>
          <a:ea typeface="+mn-ea"/>
          <a:cs typeface="+mn-cs"/>
        </a:defRPr>
      </a:lvl5pPr>
      <a:lvl6pPr marL="9404317" algn="l" defTabSz="3761726" rtl="0" eaLnBrk="1" latinLnBrk="0" hangingPunct="1">
        <a:defRPr sz="7400" kern="1200">
          <a:solidFill>
            <a:schemeClr val="tx1"/>
          </a:solidFill>
          <a:latin typeface="+mn-lt"/>
          <a:ea typeface="+mn-ea"/>
          <a:cs typeface="+mn-cs"/>
        </a:defRPr>
      </a:lvl6pPr>
      <a:lvl7pPr marL="11285181" algn="l" defTabSz="3761726" rtl="0" eaLnBrk="1" latinLnBrk="0" hangingPunct="1">
        <a:defRPr sz="7400" kern="1200">
          <a:solidFill>
            <a:schemeClr val="tx1"/>
          </a:solidFill>
          <a:latin typeface="+mn-lt"/>
          <a:ea typeface="+mn-ea"/>
          <a:cs typeface="+mn-cs"/>
        </a:defRPr>
      </a:lvl7pPr>
      <a:lvl8pPr marL="13166043" algn="l" defTabSz="3761726" rtl="0" eaLnBrk="1" latinLnBrk="0" hangingPunct="1">
        <a:defRPr sz="7400" kern="1200">
          <a:solidFill>
            <a:schemeClr val="tx1"/>
          </a:solidFill>
          <a:latin typeface="+mn-lt"/>
          <a:ea typeface="+mn-ea"/>
          <a:cs typeface="+mn-cs"/>
        </a:defRPr>
      </a:lvl8pPr>
      <a:lvl9pPr marL="15046907" algn="l" defTabSz="3761726"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chart" Target="../charts/chart1.xml"/><Relationship Id="rId12" Type="http://schemas.openxmlformats.org/officeDocument/2006/relationships/chart" Target="../charts/chart2.xml"/><Relationship Id="rId13" Type="http://schemas.openxmlformats.org/officeDocument/2006/relationships/image" Target="../media/image16.tif"/><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hyperlink" Target="mailto:Jamie.Jensen@byu.edu" TargetMode="External"/><Relationship Id="rId4" Type="http://schemas.openxmlformats.org/officeDocument/2006/relationships/hyperlink" Target="mailto:tykummer@yahoo.com" TargetMode="External"/><Relationship Id="rId5" Type="http://schemas.openxmlformats.org/officeDocument/2006/relationships/hyperlink" Target="mailto:PatriciaGodoy30@hotmail.com" TargetMode="External"/><Relationship Id="rId6" Type="http://schemas.openxmlformats.org/officeDocument/2006/relationships/image" Target="../media/image11.png"/><Relationship Id="rId7" Type="http://schemas.openxmlformats.org/officeDocument/2006/relationships/image" Target="../media/image12.gif"/><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Text Placeholder 448"/>
          <p:cNvSpPr>
            <a:spLocks noGrp="1"/>
          </p:cNvSpPr>
          <p:nvPr>
            <p:ph type="body" sz="quarter" idx="10"/>
          </p:nvPr>
        </p:nvSpPr>
        <p:spPr>
          <a:xfrm>
            <a:off x="753490" y="5463817"/>
            <a:ext cx="8380678" cy="11397284"/>
          </a:xfrm>
        </p:spPr>
        <p:txBody>
          <a:bodyPr/>
          <a:lstStyle/>
          <a:p>
            <a:r>
              <a:rPr lang="en-US" sz="2400" dirty="0"/>
              <a:t>There are </a:t>
            </a:r>
            <a:r>
              <a:rPr lang="en-US" sz="3100" b="1" dirty="0"/>
              <a:t>2</a:t>
            </a:r>
            <a:r>
              <a:rPr lang="en-US" sz="3100" dirty="0"/>
              <a:t> </a:t>
            </a:r>
            <a:r>
              <a:rPr lang="en-US" sz="2400" dirty="0"/>
              <a:t>phases to effective instruction:</a:t>
            </a:r>
          </a:p>
          <a:p>
            <a:pPr marL="476226" indent="-476226">
              <a:tabLst>
                <a:tab pos="1175598" algn="l"/>
              </a:tabLst>
            </a:pPr>
            <a:r>
              <a:rPr lang="en-US" sz="2400" dirty="0"/>
              <a:t>	</a:t>
            </a:r>
            <a:r>
              <a:rPr lang="en-US" sz="2400" b="1" dirty="0"/>
              <a:t>Content Attainment</a:t>
            </a:r>
            <a:r>
              <a:rPr lang="en-US" sz="2400" dirty="0"/>
              <a:t>:  Where students build conceptual understanding</a:t>
            </a:r>
          </a:p>
          <a:p>
            <a:pPr marL="476226" indent="-476226">
              <a:tabLst>
                <a:tab pos="0" algn="l"/>
              </a:tabLst>
            </a:pPr>
            <a:r>
              <a:rPr lang="en-US" sz="2400" dirty="0"/>
              <a:t>	</a:t>
            </a:r>
            <a:r>
              <a:rPr lang="en-US" sz="2400" b="1" dirty="0"/>
              <a:t>Concept Application</a:t>
            </a:r>
            <a:r>
              <a:rPr lang="en-US" sz="2400" dirty="0"/>
              <a:t>:  Where newly formed concepts are applied to novel situations to overcome contextual dependence</a:t>
            </a:r>
          </a:p>
          <a:p>
            <a:pPr marL="500718" indent="-500718">
              <a:tabLst>
                <a:tab pos="391866" algn="l"/>
              </a:tabLst>
            </a:pPr>
            <a:endParaRPr lang="en-US" sz="2400" dirty="0"/>
          </a:p>
          <a:p>
            <a:pPr marL="500718" indent="-500718">
              <a:tabLst>
                <a:tab pos="391866" algn="l"/>
              </a:tabLst>
            </a:pPr>
            <a:r>
              <a:rPr lang="en-US" sz="2400" b="1" dirty="0"/>
              <a:t>Defining a ‘flipped classroom’</a:t>
            </a:r>
            <a:r>
              <a:rPr lang="en-US" sz="2400" dirty="0"/>
              <a:t>:  Content attainment shifted to outside of the classroom followed by instructor-facilitated concept application activities in class </a:t>
            </a:r>
          </a:p>
          <a:p>
            <a:pPr marL="500718" indent="-500718">
              <a:tabLst>
                <a:tab pos="391866" algn="l"/>
              </a:tabLst>
            </a:pPr>
            <a:endParaRPr lang="en-US" sz="2400" dirty="0"/>
          </a:p>
          <a:p>
            <a:pPr marL="500718" indent="-500718">
              <a:tabLst>
                <a:tab pos="391866" algn="l"/>
              </a:tabLst>
            </a:pPr>
            <a:r>
              <a:rPr lang="en-US" sz="2400" dirty="0"/>
              <a:t>When </a:t>
            </a:r>
            <a:r>
              <a:rPr lang="en-US" sz="2400" b="1" dirty="0"/>
              <a:t>testing the flipped model</a:t>
            </a:r>
            <a:r>
              <a:rPr lang="en-US" sz="2400" dirty="0"/>
              <a:t>, it is imperative that all other possible variables be </a:t>
            </a:r>
            <a:r>
              <a:rPr lang="en-US" sz="2400" u="sng" dirty="0"/>
              <a:t>controlled</a:t>
            </a:r>
            <a:r>
              <a:rPr lang="en-US" sz="2400" dirty="0"/>
              <a:t>, e.g., presence and amount of active learning, time on task, lesson materials, incentives, etc. </a:t>
            </a:r>
          </a:p>
          <a:p>
            <a:pPr marL="500718" indent="-500718">
              <a:tabLst>
                <a:tab pos="391866" algn="l"/>
              </a:tabLst>
            </a:pPr>
            <a:endParaRPr lang="en-US" sz="2400" dirty="0"/>
          </a:p>
          <a:p>
            <a:pPr marL="500718" indent="-500718">
              <a:tabLst>
                <a:tab pos="391866" algn="l"/>
              </a:tabLst>
            </a:pPr>
            <a:r>
              <a:rPr lang="en-US" sz="2400" b="1" dirty="0"/>
              <a:t>Research Question</a:t>
            </a:r>
            <a:r>
              <a:rPr lang="en-US" sz="2400" dirty="0"/>
              <a:t>:  Is instructor and peer facilitation more influential in one phase over another?  This is really the question behind the flipped model.  </a:t>
            </a:r>
          </a:p>
          <a:p>
            <a:pPr marL="500718" indent="-500718">
              <a:tabLst>
                <a:tab pos="391866" algn="l"/>
              </a:tabLst>
            </a:pPr>
            <a:endParaRPr lang="en-US" sz="2400" b="1" dirty="0"/>
          </a:p>
          <a:p>
            <a:r>
              <a:rPr lang="en-US" sz="2400" b="1" dirty="0"/>
              <a:t>Predictions</a:t>
            </a:r>
            <a:r>
              <a:rPr lang="en-US" sz="2400" dirty="0"/>
              <a:t>:  </a:t>
            </a:r>
          </a:p>
          <a:p>
            <a:pPr marL="391866" indent="-391866"/>
            <a:r>
              <a:rPr lang="en-US" sz="2400" dirty="0"/>
              <a:t>If instructor facilitation is more important during </a:t>
            </a:r>
            <a:r>
              <a:rPr lang="en-US" sz="2400" u="sng" dirty="0"/>
              <a:t>content attainment</a:t>
            </a:r>
            <a:r>
              <a:rPr lang="en-US" sz="2400" dirty="0"/>
              <a:t>, then the </a:t>
            </a:r>
            <a:r>
              <a:rPr lang="en-US" sz="2400" u="sng" dirty="0"/>
              <a:t>non-flipped</a:t>
            </a:r>
            <a:r>
              <a:rPr lang="en-US" sz="2400" dirty="0"/>
              <a:t> model will lead to superior learning.</a:t>
            </a:r>
          </a:p>
          <a:p>
            <a:pPr marL="391866" indent="-391866"/>
            <a:r>
              <a:rPr lang="en-US" sz="2400" dirty="0"/>
              <a:t>If instructor facilitation is more important during </a:t>
            </a:r>
            <a:r>
              <a:rPr lang="en-US" sz="2400" u="sng" dirty="0"/>
              <a:t>concept application</a:t>
            </a:r>
            <a:r>
              <a:rPr lang="en-US" sz="2400" dirty="0"/>
              <a:t>, then the </a:t>
            </a:r>
            <a:r>
              <a:rPr lang="en-US" sz="2400" u="sng" dirty="0"/>
              <a:t>flipped</a:t>
            </a:r>
            <a:r>
              <a:rPr lang="en-US" sz="2400" dirty="0"/>
              <a:t> model will lead to superior learning. </a:t>
            </a:r>
          </a:p>
        </p:txBody>
      </p:sp>
      <p:sp>
        <p:nvSpPr>
          <p:cNvPr id="450" name="Text Placeholder 449"/>
          <p:cNvSpPr>
            <a:spLocks noGrp="1"/>
          </p:cNvSpPr>
          <p:nvPr>
            <p:ph type="body" sz="quarter" idx="11"/>
          </p:nvPr>
        </p:nvSpPr>
        <p:spPr>
          <a:xfrm>
            <a:off x="768618" y="4666145"/>
            <a:ext cx="8374063" cy="1066951"/>
          </a:xfrm>
          <a:solidFill>
            <a:schemeClr val="accent5">
              <a:lumMod val="50000"/>
            </a:schemeClr>
          </a:solidFill>
        </p:spPr>
        <p:style>
          <a:lnRef idx="2">
            <a:schemeClr val="accent5">
              <a:shade val="50000"/>
            </a:schemeClr>
          </a:lnRef>
          <a:fillRef idx="1">
            <a:schemeClr val="accent5"/>
          </a:fillRef>
          <a:effectRef idx="0">
            <a:schemeClr val="accent5"/>
          </a:effectRef>
          <a:fontRef idx="minor">
            <a:schemeClr val="lt1"/>
          </a:fontRef>
        </p:style>
        <p:txBody>
          <a:bodyPr/>
          <a:lstStyle/>
          <a:p>
            <a:r>
              <a:rPr lang="en-US" sz="5700" u="none" dirty="0">
                <a:solidFill>
                  <a:schemeClr val="tx1"/>
                </a:solidFill>
              </a:rPr>
              <a:t>OVERVIEW</a:t>
            </a:r>
          </a:p>
        </p:txBody>
      </p:sp>
      <p:sp>
        <p:nvSpPr>
          <p:cNvPr id="453" name="Text Placeholder 452"/>
          <p:cNvSpPr>
            <a:spLocks noGrp="1"/>
          </p:cNvSpPr>
          <p:nvPr>
            <p:ph type="body" sz="quarter" idx="20"/>
          </p:nvPr>
        </p:nvSpPr>
        <p:spPr>
          <a:xfrm>
            <a:off x="783744" y="16577538"/>
            <a:ext cx="8375385" cy="1066951"/>
          </a:xfrm>
          <a:solidFill>
            <a:srgbClr val="0D2257"/>
          </a:solidFill>
        </p:spPr>
        <p:txBody>
          <a:bodyPr/>
          <a:lstStyle/>
          <a:p>
            <a:r>
              <a:rPr lang="en-US" sz="5700" u="none" dirty="0">
                <a:solidFill>
                  <a:srgbClr val="FFFFFF"/>
                </a:solidFill>
              </a:rPr>
              <a:t>METHODS</a:t>
            </a:r>
          </a:p>
        </p:txBody>
      </p:sp>
      <p:sp>
        <p:nvSpPr>
          <p:cNvPr id="455" name="Text Placeholder 454"/>
          <p:cNvSpPr>
            <a:spLocks noGrp="1"/>
          </p:cNvSpPr>
          <p:nvPr>
            <p:ph type="body" sz="quarter" idx="22"/>
          </p:nvPr>
        </p:nvSpPr>
        <p:spPr>
          <a:xfrm>
            <a:off x="9655972" y="4696261"/>
            <a:ext cx="17262676" cy="1035434"/>
          </a:xfrm>
          <a:solidFill>
            <a:srgbClr val="0D2257"/>
          </a:solidFill>
        </p:spPr>
        <p:txBody>
          <a:bodyPr/>
          <a:lstStyle/>
          <a:p>
            <a:r>
              <a:rPr lang="en-US" sz="5700" u="none" dirty="0">
                <a:solidFill>
                  <a:schemeClr val="tx1"/>
                </a:solidFill>
              </a:rPr>
              <a:t>EXPERIMENTAL SET-UP</a:t>
            </a:r>
          </a:p>
        </p:txBody>
      </p:sp>
      <p:sp>
        <p:nvSpPr>
          <p:cNvPr id="457" name="Text Placeholder 456"/>
          <p:cNvSpPr>
            <a:spLocks noGrp="1"/>
          </p:cNvSpPr>
          <p:nvPr>
            <p:ph type="body" sz="quarter" idx="24"/>
          </p:nvPr>
        </p:nvSpPr>
        <p:spPr>
          <a:xfrm>
            <a:off x="9655972" y="16585869"/>
            <a:ext cx="17262676" cy="1066951"/>
          </a:xfrm>
          <a:solidFill>
            <a:srgbClr val="0D2257"/>
          </a:solidFill>
        </p:spPr>
        <p:txBody>
          <a:bodyPr/>
          <a:lstStyle/>
          <a:p>
            <a:r>
              <a:rPr lang="en-US" sz="5700" u="none" dirty="0">
                <a:solidFill>
                  <a:srgbClr val="FFFFFF"/>
                </a:solidFill>
              </a:rPr>
              <a:t>RESULTS</a:t>
            </a:r>
          </a:p>
        </p:txBody>
      </p:sp>
      <p:sp>
        <p:nvSpPr>
          <p:cNvPr id="458" name="Text Placeholder 457"/>
          <p:cNvSpPr>
            <a:spLocks noGrp="1"/>
          </p:cNvSpPr>
          <p:nvPr>
            <p:ph type="body" sz="quarter" idx="25"/>
          </p:nvPr>
        </p:nvSpPr>
        <p:spPr>
          <a:xfrm>
            <a:off x="27428356" y="4658775"/>
            <a:ext cx="8372515" cy="1969763"/>
          </a:xfrm>
          <a:solidFill>
            <a:srgbClr val="0D2257"/>
          </a:solidFill>
        </p:spPr>
        <p:txBody>
          <a:bodyPr/>
          <a:lstStyle/>
          <a:p>
            <a:r>
              <a:rPr lang="en-US" sz="5700" u="none" dirty="0">
                <a:solidFill>
                  <a:schemeClr val="tx1"/>
                </a:solidFill>
              </a:rPr>
              <a:t>DISCUSSION &amp; CONCLUSIONS</a:t>
            </a:r>
          </a:p>
        </p:txBody>
      </p:sp>
      <p:sp>
        <p:nvSpPr>
          <p:cNvPr id="459" name="Text Placeholder 458"/>
          <p:cNvSpPr>
            <a:spLocks noGrp="1"/>
          </p:cNvSpPr>
          <p:nvPr>
            <p:ph type="body" sz="quarter" idx="26"/>
          </p:nvPr>
        </p:nvSpPr>
        <p:spPr>
          <a:xfrm>
            <a:off x="27428356" y="6783675"/>
            <a:ext cx="8372515" cy="9627233"/>
          </a:xfrm>
        </p:spPr>
        <p:txBody>
          <a:bodyPr/>
          <a:lstStyle/>
          <a:p>
            <a:pPr lvl="0">
              <a:lnSpc>
                <a:spcPct val="90000"/>
              </a:lnSpc>
            </a:pPr>
            <a:r>
              <a:rPr lang="en-US" sz="3100" dirty="0"/>
              <a:t>The flipped model </a:t>
            </a:r>
            <a:r>
              <a:rPr lang="en-US" sz="3100" i="1" dirty="0"/>
              <a:t>does not</a:t>
            </a:r>
            <a:r>
              <a:rPr lang="en-US" sz="3100" dirty="0"/>
              <a:t> result in higher learning gains or better attitudes </a:t>
            </a:r>
            <a:r>
              <a:rPr lang="en-US" sz="3100" i="1" dirty="0"/>
              <a:t>if</a:t>
            </a:r>
            <a:r>
              <a:rPr lang="en-US" sz="3100" dirty="0"/>
              <a:t> all other variables are held constant.  </a:t>
            </a:r>
          </a:p>
          <a:p>
            <a:pPr lvl="0">
              <a:lnSpc>
                <a:spcPct val="90000"/>
              </a:lnSpc>
            </a:pPr>
            <a:endParaRPr lang="en-US" sz="3100" dirty="0"/>
          </a:p>
          <a:p>
            <a:pPr lvl="0">
              <a:lnSpc>
                <a:spcPct val="90000"/>
              </a:lnSpc>
            </a:pPr>
            <a:r>
              <a:rPr lang="en-US" sz="3100" dirty="0"/>
              <a:t>Instructor facilitation is </a:t>
            </a:r>
            <a:r>
              <a:rPr lang="en-US" sz="3100" i="1" dirty="0"/>
              <a:t>equally important </a:t>
            </a:r>
            <a:r>
              <a:rPr lang="en-US" sz="3100" dirty="0"/>
              <a:t>in both phases; students perceive it as the most important step, regardless of the activity.</a:t>
            </a:r>
          </a:p>
          <a:p>
            <a:pPr lvl="0">
              <a:lnSpc>
                <a:spcPct val="90000"/>
              </a:lnSpc>
            </a:pPr>
            <a:endParaRPr lang="en-US" sz="3100" dirty="0"/>
          </a:p>
          <a:p>
            <a:pPr lvl="0">
              <a:lnSpc>
                <a:spcPct val="90000"/>
              </a:lnSpc>
            </a:pPr>
            <a:r>
              <a:rPr lang="en-US" sz="3100" dirty="0"/>
              <a:t>Learning gains are likely a results of </a:t>
            </a:r>
            <a:r>
              <a:rPr lang="en-US" sz="3100" i="1" dirty="0"/>
              <a:t>active learning, </a:t>
            </a:r>
            <a:r>
              <a:rPr lang="en-US" sz="3100" dirty="0"/>
              <a:t>rather than the order in which the class is designed.</a:t>
            </a:r>
          </a:p>
          <a:p>
            <a:pPr lvl="0">
              <a:lnSpc>
                <a:spcPct val="90000"/>
              </a:lnSpc>
            </a:pPr>
            <a:endParaRPr lang="en-US" sz="3100" dirty="0"/>
          </a:p>
          <a:p>
            <a:pPr lvl="0">
              <a:lnSpc>
                <a:spcPct val="90000"/>
              </a:lnSpc>
            </a:pPr>
            <a:r>
              <a:rPr lang="en-US" sz="3100" dirty="0"/>
              <a:t>The flipped classroom may simply be a way to facilitate the shift from </a:t>
            </a:r>
            <a:r>
              <a:rPr lang="en-US" sz="3100" i="1" dirty="0"/>
              <a:t>passive to active </a:t>
            </a:r>
            <a:r>
              <a:rPr lang="en-US" sz="3100" dirty="0"/>
              <a:t>learning.</a:t>
            </a:r>
          </a:p>
          <a:p>
            <a:pPr lvl="0">
              <a:lnSpc>
                <a:spcPct val="90000"/>
              </a:lnSpc>
            </a:pPr>
            <a:endParaRPr lang="en-US" sz="3100" dirty="0"/>
          </a:p>
          <a:p>
            <a:pPr>
              <a:lnSpc>
                <a:spcPct val="90000"/>
              </a:lnSpc>
            </a:pPr>
            <a:r>
              <a:rPr lang="en-US" sz="3100" dirty="0"/>
              <a:t>Due to the demand in time and resources to ‘flip’ a classroom, it may be just as beneficial to student learning to implement validated methods of active learning into the non-flipped classroom </a:t>
            </a:r>
          </a:p>
        </p:txBody>
      </p:sp>
      <p:sp>
        <p:nvSpPr>
          <p:cNvPr id="462" name="Text Placeholder 461"/>
          <p:cNvSpPr>
            <a:spLocks noGrp="1"/>
          </p:cNvSpPr>
          <p:nvPr>
            <p:ph type="body" sz="quarter" idx="29"/>
          </p:nvPr>
        </p:nvSpPr>
        <p:spPr>
          <a:xfrm>
            <a:off x="27408041" y="23934756"/>
            <a:ext cx="8399832" cy="1066951"/>
          </a:xfrm>
          <a:solidFill>
            <a:srgbClr val="0D2257"/>
          </a:solidFill>
        </p:spPr>
        <p:txBody>
          <a:bodyPr/>
          <a:lstStyle/>
          <a:p>
            <a:r>
              <a:rPr lang="en-US" sz="5700" u="none" dirty="0">
                <a:solidFill>
                  <a:srgbClr val="FFFFFF"/>
                </a:solidFill>
              </a:rPr>
              <a:t>CONTACTS</a:t>
            </a:r>
          </a:p>
        </p:txBody>
      </p:sp>
      <p:sp>
        <p:nvSpPr>
          <p:cNvPr id="463" name="Text Placeholder 462"/>
          <p:cNvSpPr>
            <a:spLocks noGrp="1"/>
          </p:cNvSpPr>
          <p:nvPr>
            <p:ph type="body" sz="quarter" idx="30"/>
          </p:nvPr>
        </p:nvSpPr>
        <p:spPr>
          <a:xfrm>
            <a:off x="27431165" y="25143807"/>
            <a:ext cx="8376708" cy="1494437"/>
          </a:xfrm>
        </p:spPr>
        <p:txBody>
          <a:bodyPr/>
          <a:lstStyle/>
          <a:p>
            <a:r>
              <a:rPr lang="en-US" dirty="0" smtClean="0"/>
              <a:t>Jamie Jensen, Brigham Young University     </a:t>
            </a:r>
            <a:r>
              <a:rPr lang="en-US" dirty="0" smtClean="0">
                <a:hlinkClick r:id="rId3"/>
              </a:rPr>
              <a:t>Jamie.Jensen@byu.edu</a:t>
            </a:r>
            <a:endParaRPr lang="en-US" dirty="0" smtClean="0"/>
          </a:p>
          <a:p>
            <a:r>
              <a:rPr lang="en-US" dirty="0" smtClean="0"/>
              <a:t>Tyler </a:t>
            </a:r>
            <a:r>
              <a:rPr lang="en-US" dirty="0" err="1" smtClean="0"/>
              <a:t>Kummer</a:t>
            </a:r>
            <a:r>
              <a:rPr lang="en-US" dirty="0" smtClean="0"/>
              <a:t>, Brigham Young University     </a:t>
            </a:r>
            <a:r>
              <a:rPr lang="en-US" dirty="0" smtClean="0">
                <a:hlinkClick r:id="rId4"/>
              </a:rPr>
              <a:t>tykummer@yahoo.com</a:t>
            </a:r>
            <a:endParaRPr lang="en-US" dirty="0" smtClean="0"/>
          </a:p>
          <a:p>
            <a:pPr marL="4560886" indent="-4560886"/>
            <a:r>
              <a:rPr lang="en-US" dirty="0" smtClean="0"/>
              <a:t>Patricia Godoy, UNP          </a:t>
            </a:r>
            <a:r>
              <a:rPr lang="en-US" dirty="0" smtClean="0">
                <a:hlinkClick r:id="rId5"/>
              </a:rPr>
              <a:t>PatriciaGodoy30@hotmail.com</a:t>
            </a:r>
            <a:r>
              <a:rPr lang="en-US" dirty="0" smtClean="0"/>
              <a:t> </a:t>
            </a:r>
            <a:endParaRPr lang="en-US" dirty="0"/>
          </a:p>
        </p:txBody>
      </p:sp>
      <p:sp>
        <p:nvSpPr>
          <p:cNvPr id="464" name="Text Placeholder 463"/>
          <p:cNvSpPr>
            <a:spLocks noGrp="1"/>
          </p:cNvSpPr>
          <p:nvPr>
            <p:ph type="body" sz="quarter" idx="96"/>
          </p:nvPr>
        </p:nvSpPr>
        <p:spPr>
          <a:xfrm>
            <a:off x="768619" y="17644489"/>
            <a:ext cx="8380678" cy="7227941"/>
          </a:xfrm>
        </p:spPr>
        <p:txBody>
          <a:bodyPr/>
          <a:lstStyle/>
          <a:p>
            <a:pPr marL="391866" indent="-391866">
              <a:buFont typeface="Arial"/>
              <a:buChar char="•"/>
            </a:pPr>
            <a:r>
              <a:rPr lang="en-US" sz="2400" dirty="0"/>
              <a:t>2 sections of Introductory Biology for non-majors (</a:t>
            </a:r>
            <a:r>
              <a:rPr lang="en-US" sz="2400" dirty="0" err="1"/>
              <a:t>N</a:t>
            </a:r>
            <a:r>
              <a:rPr lang="en-US" sz="2400" baseline="-25000" dirty="0" err="1"/>
              <a:t>non</a:t>
            </a:r>
            <a:r>
              <a:rPr lang="en-US" sz="2400" baseline="-25000" dirty="0"/>
              <a:t>-flipped</a:t>
            </a:r>
            <a:r>
              <a:rPr lang="en-US" sz="2400" dirty="0"/>
              <a:t> = 53; </a:t>
            </a:r>
            <a:r>
              <a:rPr lang="en-US" sz="2400" dirty="0" err="1"/>
              <a:t>N</a:t>
            </a:r>
            <a:r>
              <a:rPr lang="en-US" sz="2400" baseline="-25000" dirty="0" err="1"/>
              <a:t>flipped</a:t>
            </a:r>
            <a:r>
              <a:rPr lang="en-US" sz="2400" dirty="0"/>
              <a:t> = 55)</a:t>
            </a:r>
          </a:p>
          <a:p>
            <a:pPr marL="391866" indent="-391866">
              <a:buFont typeface="Arial"/>
              <a:buChar char="•"/>
            </a:pPr>
            <a:r>
              <a:rPr lang="en-US" sz="2400" dirty="0"/>
              <a:t>Same instructor, textbook, lesson materials, classroom environment, time of day, teaching assistants</a:t>
            </a:r>
          </a:p>
          <a:p>
            <a:pPr marL="391866" indent="-391866">
              <a:buFont typeface="Arial"/>
              <a:buChar char="•"/>
            </a:pPr>
            <a:r>
              <a:rPr lang="en-US" sz="2400" dirty="0"/>
              <a:t>Both taught using the 5-E learning cycle (</a:t>
            </a:r>
            <a:r>
              <a:rPr lang="en-US" sz="2400" dirty="0" err="1"/>
              <a:t>Bybee</a:t>
            </a:r>
            <a:r>
              <a:rPr lang="en-US" sz="2400" dirty="0"/>
              <a:t>, 1993)</a:t>
            </a:r>
          </a:p>
          <a:p>
            <a:pPr marL="391866" indent="-391866">
              <a:buFont typeface="Arial"/>
              <a:buChar char="•"/>
            </a:pPr>
            <a:r>
              <a:rPr lang="en-US" sz="2400" dirty="0"/>
              <a:t>Independent Variable:  Non-flipped and Flipped approach </a:t>
            </a:r>
          </a:p>
          <a:p>
            <a:pPr marL="391866" indent="-391866">
              <a:buFont typeface="Arial"/>
              <a:buChar char="•"/>
            </a:pPr>
            <a:r>
              <a:rPr lang="en-US" sz="2400" dirty="0"/>
              <a:t>Measures of group equivalence:  General Biology </a:t>
            </a:r>
            <a:r>
              <a:rPr lang="en-US" sz="2400" dirty="0" err="1"/>
              <a:t>Knoweldge</a:t>
            </a:r>
            <a:r>
              <a:rPr lang="en-US" sz="2400" dirty="0"/>
              <a:t> (BKA; Jensen) and Reasoning Skills (LCTSR; Lawson)</a:t>
            </a:r>
          </a:p>
          <a:p>
            <a:pPr marL="391866" indent="-391866">
              <a:buFont typeface="Arial"/>
              <a:buChar char="•"/>
            </a:pPr>
            <a:r>
              <a:rPr lang="en-US" sz="2400" dirty="0"/>
              <a:t>Outcome measures</a:t>
            </a:r>
          </a:p>
          <a:p>
            <a:pPr marL="1665367" lvl="1" indent="-391866">
              <a:buFont typeface="Arial"/>
              <a:buChar char="•"/>
            </a:pPr>
            <a:r>
              <a:rPr lang="en-US" sz="2400" dirty="0">
                <a:solidFill>
                  <a:schemeClr val="bg2"/>
                </a:solidFill>
              </a:rPr>
              <a:t>Unit Exams (written entirely at Application level or above of Bloom’s Taxonomy)</a:t>
            </a:r>
          </a:p>
          <a:p>
            <a:pPr marL="1665367" lvl="1" indent="-391866">
              <a:buFont typeface="Arial"/>
              <a:buChar char="•"/>
            </a:pPr>
            <a:r>
              <a:rPr lang="en-US" sz="2400" dirty="0">
                <a:solidFill>
                  <a:schemeClr val="bg2"/>
                </a:solidFill>
              </a:rPr>
              <a:t>Homework Assignments (either directly following or directly preceding class time</a:t>
            </a:r>
          </a:p>
          <a:p>
            <a:pPr marL="1665367" lvl="1" indent="-391866">
              <a:buFont typeface="Arial"/>
              <a:buChar char="•"/>
            </a:pPr>
            <a:r>
              <a:rPr lang="en-US" sz="2400" dirty="0">
                <a:solidFill>
                  <a:schemeClr val="bg2"/>
                </a:solidFill>
              </a:rPr>
              <a:t>Final Exam (low-level and high-level achievement)</a:t>
            </a:r>
          </a:p>
          <a:p>
            <a:pPr marL="1665367" lvl="1" indent="-391866">
              <a:buFont typeface="Arial"/>
              <a:buChar char="•"/>
            </a:pPr>
            <a:r>
              <a:rPr lang="en-US" sz="2400" dirty="0">
                <a:solidFill>
                  <a:schemeClr val="bg2"/>
                </a:solidFill>
              </a:rPr>
              <a:t>Attitudes </a:t>
            </a:r>
          </a:p>
        </p:txBody>
      </p:sp>
      <p:sp>
        <p:nvSpPr>
          <p:cNvPr id="465" name="Text Placeholder 464"/>
          <p:cNvSpPr>
            <a:spLocks noGrp="1"/>
          </p:cNvSpPr>
          <p:nvPr>
            <p:ph type="body" sz="quarter" idx="150"/>
          </p:nvPr>
        </p:nvSpPr>
        <p:spPr/>
        <p:txBody>
          <a:bodyPr>
            <a:normAutofit/>
          </a:bodyPr>
          <a:lstStyle/>
          <a:p>
            <a:r>
              <a:rPr lang="en-US" sz="4100" dirty="0">
                <a:solidFill>
                  <a:schemeClr val="tx1">
                    <a:lumMod val="75000"/>
                  </a:schemeClr>
                </a:solidFill>
              </a:rPr>
              <a:t>*Department of Biology, Brigham Young University; †Health School, </a:t>
            </a:r>
            <a:r>
              <a:rPr lang="en-US" sz="4100" dirty="0" err="1">
                <a:solidFill>
                  <a:schemeClr val="tx1">
                    <a:lumMod val="75000"/>
                  </a:schemeClr>
                </a:solidFill>
              </a:rPr>
              <a:t>Universidade</a:t>
            </a:r>
            <a:r>
              <a:rPr lang="en-US" sz="4100" dirty="0">
                <a:solidFill>
                  <a:schemeClr val="tx1">
                    <a:lumMod val="75000"/>
                  </a:schemeClr>
                </a:solidFill>
              </a:rPr>
              <a:t> </a:t>
            </a:r>
            <a:r>
              <a:rPr lang="en-US" sz="4100" dirty="0" err="1">
                <a:solidFill>
                  <a:schemeClr val="tx1">
                    <a:lumMod val="75000"/>
                  </a:schemeClr>
                </a:solidFill>
              </a:rPr>
              <a:t>Potiguar</a:t>
            </a:r>
            <a:r>
              <a:rPr lang="en-US" sz="4100" dirty="0">
                <a:solidFill>
                  <a:schemeClr val="tx1">
                    <a:lumMod val="75000"/>
                  </a:schemeClr>
                </a:solidFill>
              </a:rPr>
              <a:t>, </a:t>
            </a:r>
            <a:r>
              <a:rPr lang="en-US" sz="4100" dirty="0" err="1">
                <a:solidFill>
                  <a:schemeClr val="tx1">
                    <a:lumMod val="75000"/>
                  </a:schemeClr>
                </a:solidFill>
              </a:rPr>
              <a:t>Lagoa</a:t>
            </a:r>
            <a:r>
              <a:rPr lang="en-US" sz="4100" dirty="0">
                <a:solidFill>
                  <a:schemeClr val="tx1">
                    <a:lumMod val="75000"/>
                  </a:schemeClr>
                </a:solidFill>
              </a:rPr>
              <a:t> Nova–Natal, Brazil </a:t>
            </a:r>
          </a:p>
          <a:p>
            <a:endParaRPr lang="en-US" sz="4100" dirty="0">
              <a:solidFill>
                <a:schemeClr val="tx1">
                  <a:lumMod val="75000"/>
                </a:schemeClr>
              </a:solidFill>
            </a:endParaRPr>
          </a:p>
        </p:txBody>
      </p:sp>
      <p:sp>
        <p:nvSpPr>
          <p:cNvPr id="466" name="Text Placeholder 465"/>
          <p:cNvSpPr>
            <a:spLocks noGrp="1"/>
          </p:cNvSpPr>
          <p:nvPr>
            <p:ph type="body" sz="quarter" idx="151"/>
          </p:nvPr>
        </p:nvSpPr>
        <p:spPr/>
        <p:txBody>
          <a:bodyPr>
            <a:noAutofit/>
          </a:bodyPr>
          <a:lstStyle/>
          <a:p>
            <a:r>
              <a:rPr lang="en-US" sz="6200" b="1" dirty="0">
                <a:solidFill>
                  <a:schemeClr val="tx2">
                    <a:lumMod val="90000"/>
                  </a:schemeClr>
                </a:solidFill>
              </a:rPr>
              <a:t>Jamie L. Jensen,* Tyler A. </a:t>
            </a:r>
            <a:r>
              <a:rPr lang="en-US" sz="6200" b="1" dirty="0" err="1">
                <a:solidFill>
                  <a:schemeClr val="tx2">
                    <a:lumMod val="90000"/>
                  </a:schemeClr>
                </a:solidFill>
              </a:rPr>
              <a:t>Kummer</a:t>
            </a:r>
            <a:r>
              <a:rPr lang="en-US" sz="6200" b="1" dirty="0">
                <a:solidFill>
                  <a:schemeClr val="tx2">
                    <a:lumMod val="90000"/>
                  </a:schemeClr>
                </a:solidFill>
              </a:rPr>
              <a:t>,* and Patricia D. d. M. Godoy†</a:t>
            </a:r>
            <a:endParaRPr lang="en-US" sz="6200" dirty="0">
              <a:solidFill>
                <a:schemeClr val="tx2">
                  <a:lumMod val="90000"/>
                </a:schemeClr>
              </a:solidFill>
            </a:endParaRPr>
          </a:p>
        </p:txBody>
      </p:sp>
      <p:sp>
        <p:nvSpPr>
          <p:cNvPr id="467" name="Text Placeholder 466"/>
          <p:cNvSpPr>
            <a:spLocks noGrp="1"/>
          </p:cNvSpPr>
          <p:nvPr>
            <p:ph type="body" sz="quarter" idx="153"/>
          </p:nvPr>
        </p:nvSpPr>
        <p:spPr>
          <a:xfrm>
            <a:off x="768619" y="414056"/>
            <a:ext cx="35032253" cy="1455977"/>
          </a:xfrm>
        </p:spPr>
        <p:txBody>
          <a:bodyPr>
            <a:noAutofit/>
          </a:bodyPr>
          <a:lstStyle/>
          <a:p>
            <a:r>
              <a:rPr lang="en-US" sz="7500" b="1" dirty="0">
                <a:solidFill>
                  <a:schemeClr val="tx1"/>
                </a:solidFill>
              </a:rPr>
              <a:t>Improvements from a Flipped Classroom May Simply Be the Fruits of Active Learning </a:t>
            </a:r>
            <a:endParaRPr lang="en-US" sz="7500" dirty="0">
              <a:solidFill>
                <a:schemeClr val="tx1"/>
              </a:solidFill>
            </a:endParaRPr>
          </a:p>
          <a:p>
            <a:endParaRPr lang="en-US" sz="6200" dirty="0">
              <a:solidFill>
                <a:schemeClr val="tx1"/>
              </a:solidFill>
            </a:endParaRPr>
          </a:p>
        </p:txBody>
      </p:sp>
      <p:pic>
        <p:nvPicPr>
          <p:cNvPr id="4" name="Picture 3" descr="logo-unp.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609634" y="2192547"/>
            <a:ext cx="4470358" cy="1327050"/>
          </a:xfrm>
          <a:prstGeom prst="rect">
            <a:avLst/>
          </a:prstGeom>
        </p:spPr>
      </p:pic>
      <p:pic>
        <p:nvPicPr>
          <p:cNvPr id="5" name="Picture 4" descr="BYU Logo.g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07966" y="1691796"/>
            <a:ext cx="2380825" cy="225374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82170457"/>
              </p:ext>
            </p:extLst>
          </p:nvPr>
        </p:nvGraphicFramePr>
        <p:xfrm>
          <a:off x="1196385" y="24564960"/>
          <a:ext cx="7546424" cy="3714520"/>
        </p:xfrm>
        <a:graphic>
          <a:graphicData uri="http://schemas.openxmlformats.org/drawingml/2006/table">
            <a:tbl>
              <a:tblPr firstRow="1" bandRow="1">
                <a:tableStyleId>{7DF18680-E054-41AD-8BC1-D1AEF772440D}</a:tableStyleId>
              </a:tblPr>
              <a:tblGrid>
                <a:gridCol w="7546424"/>
              </a:tblGrid>
              <a:tr h="406400">
                <a:tc>
                  <a:txBody>
                    <a:bodyPr/>
                    <a:lstStyle/>
                    <a:p>
                      <a:r>
                        <a:rPr lang="en-US" sz="2100" dirty="0" smtClean="0"/>
                        <a:t>Attitudes</a:t>
                      </a:r>
                      <a:r>
                        <a:rPr lang="en-US" sz="2100" baseline="0" dirty="0" smtClean="0"/>
                        <a:t> Survey (on a 6-point </a:t>
                      </a:r>
                      <a:r>
                        <a:rPr lang="en-US" sz="2100" baseline="0" dirty="0" err="1" smtClean="0"/>
                        <a:t>Likert</a:t>
                      </a:r>
                      <a:r>
                        <a:rPr lang="en-US" sz="2100" baseline="0" dirty="0" smtClean="0"/>
                        <a:t> Scale)</a:t>
                      </a:r>
                      <a:endParaRPr lang="en-US" sz="2100" dirty="0"/>
                    </a:p>
                  </a:txBody>
                  <a:tcPr marL="76200" marR="76200" marT="40640" marB="40640"/>
                </a:tc>
              </a:tr>
              <a:tr h="297284">
                <a:tc>
                  <a:txBody>
                    <a:bodyPr/>
                    <a:lstStyle/>
                    <a:p>
                      <a:pPr marL="0" marR="0" lvl="0" indent="0">
                        <a:spcBef>
                          <a:spcPts val="0"/>
                        </a:spcBef>
                        <a:spcAft>
                          <a:spcPts val="0"/>
                        </a:spcAft>
                        <a:buFont typeface="+mj-lt"/>
                        <a:buNone/>
                      </a:pPr>
                      <a:r>
                        <a:rPr lang="en-US" sz="1100" dirty="0">
                          <a:effectLst/>
                        </a:rPr>
                        <a:t>The overall structure of this course was helpful to my learning.</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The activities I did at home were helpful to my learning.</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The activities we did in class were helpful to my learning</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a:effectLst/>
                        </a:rPr>
                        <a:t>The technology-facilitated activities (e.g., learning suite exams, online videos, etc.) were helpful to my learning.</a:t>
                      </a:r>
                      <a:endParaRPr lang="en-US" sz="110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The course seemed well-organized with each activity having a clear purpose.</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This class was designed to make me think and discover principles on my own before being taught them by the instructor.</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This class was typical of what I would have expected of a college-level biology course.</a:t>
                      </a:r>
                      <a:endParaRPr lang="en-US" sz="1100" dirty="0">
                        <a:effectLst/>
                        <a:latin typeface="Cambria"/>
                        <a:ea typeface="Cambria"/>
                        <a:cs typeface="Times New Roman"/>
                      </a:endParaRPr>
                    </a:p>
                  </a:txBody>
                  <a:tcPr marL="57150" marR="57150" marT="0" marB="0"/>
                </a:tc>
              </a:tr>
              <a:tr h="297284">
                <a:tc>
                  <a:txBody>
                    <a:bodyPr/>
                    <a:lstStyle/>
                    <a:p>
                      <a:pPr marL="0" marR="0" lvl="0" indent="0">
                        <a:spcBef>
                          <a:spcPts val="0"/>
                        </a:spcBef>
                        <a:spcAft>
                          <a:spcPts val="0"/>
                        </a:spcAft>
                        <a:buFont typeface="+mj-lt"/>
                        <a:buNone/>
                      </a:pPr>
                      <a:r>
                        <a:rPr lang="en-US" sz="1100" dirty="0">
                          <a:effectLst/>
                        </a:rPr>
                        <a:t>If not, why not?  Please explain. (Free response)</a:t>
                      </a:r>
                      <a:endParaRPr lang="en-US" sz="1100" dirty="0">
                        <a:effectLst/>
                        <a:latin typeface="Cambria"/>
                        <a:ea typeface="Cambria"/>
                        <a:cs typeface="Times New Roman"/>
                      </a:endParaRPr>
                    </a:p>
                  </a:txBody>
                  <a:tcPr marL="57150" marR="57150" marT="0" marB="0"/>
                </a:tc>
              </a:tr>
              <a:tr h="325120">
                <a:tc>
                  <a:txBody>
                    <a:bodyPr/>
                    <a:lstStyle/>
                    <a:p>
                      <a:pPr marL="0" marR="0" lvl="0" indent="0">
                        <a:spcBef>
                          <a:spcPts val="0"/>
                        </a:spcBef>
                        <a:spcAft>
                          <a:spcPts val="0"/>
                        </a:spcAft>
                        <a:buFont typeface="+mj-lt"/>
                        <a:buNone/>
                      </a:pPr>
                      <a:r>
                        <a:rPr lang="en-US" sz="1100" dirty="0">
                          <a:effectLst/>
                        </a:rPr>
                        <a:t>If you were to rank the activities according their overall contribution to your learning, how would you rank them? (Place a 1 and a 2 in the blanks below.)</a:t>
                      </a:r>
                      <a:endParaRPr lang="en-US" sz="1100" dirty="0">
                        <a:effectLst/>
                        <a:latin typeface="Cambria"/>
                        <a:ea typeface="Cambria"/>
                        <a:cs typeface="Times New Roman"/>
                      </a:endParaRPr>
                    </a:p>
                  </a:txBody>
                  <a:tcPr marL="57150" marR="57150" marT="0" marB="0"/>
                </a:tc>
              </a:tr>
              <a:tr h="297284">
                <a:tc>
                  <a:txBody>
                    <a:bodyPr/>
                    <a:lstStyle/>
                    <a:p>
                      <a:pPr marL="0" marR="0">
                        <a:spcBef>
                          <a:spcPts val="0"/>
                        </a:spcBef>
                        <a:spcAft>
                          <a:spcPts val="0"/>
                        </a:spcAft>
                      </a:pPr>
                      <a:r>
                        <a:rPr lang="en-US" sz="1100">
                          <a:effectLst/>
                        </a:rPr>
                        <a:t>_____Activities done in class with instructor and peer collaboration</a:t>
                      </a:r>
                      <a:endParaRPr lang="en-US" sz="1100">
                        <a:effectLst/>
                        <a:latin typeface="Cambria"/>
                        <a:ea typeface="Cambria"/>
                        <a:cs typeface="Times New Roman"/>
                      </a:endParaRPr>
                    </a:p>
                  </a:txBody>
                  <a:tcPr marL="57150" marR="57150" marT="0" marB="0"/>
                </a:tc>
              </a:tr>
              <a:tr h="297284">
                <a:tc>
                  <a:txBody>
                    <a:bodyPr/>
                    <a:lstStyle/>
                    <a:p>
                      <a:pPr marL="0" marR="0">
                        <a:spcBef>
                          <a:spcPts val="0"/>
                        </a:spcBef>
                        <a:spcAft>
                          <a:spcPts val="0"/>
                        </a:spcAft>
                      </a:pPr>
                      <a:r>
                        <a:rPr lang="en-US" sz="1100" dirty="0">
                          <a:effectLst/>
                        </a:rPr>
                        <a:t>_____Activities done at home on my own time</a:t>
                      </a:r>
                      <a:endParaRPr lang="en-US" sz="1100" dirty="0">
                        <a:effectLst/>
                        <a:latin typeface="Cambria"/>
                        <a:ea typeface="Cambria"/>
                        <a:cs typeface="Times New Roman"/>
                      </a:endParaRPr>
                    </a:p>
                  </a:txBody>
                  <a:tcPr marL="57150" marR="57150" marT="0" marB="0"/>
                </a:tc>
              </a:tr>
            </a:tbl>
          </a:graphicData>
        </a:graphic>
      </p:graphicFrame>
      <p:sp>
        <p:nvSpPr>
          <p:cNvPr id="454" name="Text Placeholder 453"/>
          <p:cNvSpPr>
            <a:spLocks noGrp="1"/>
          </p:cNvSpPr>
          <p:nvPr>
            <p:ph type="body" sz="quarter" idx="21"/>
          </p:nvPr>
        </p:nvSpPr>
        <p:spPr>
          <a:xfrm>
            <a:off x="18524641" y="5669761"/>
            <a:ext cx="8558920" cy="8831831"/>
          </a:xfrm>
        </p:spPr>
        <p:txBody>
          <a:bodyPr/>
          <a:lstStyle/>
          <a:p>
            <a:pPr algn="ctr"/>
            <a:r>
              <a:rPr lang="en-US" sz="4600" b="1" dirty="0"/>
              <a:t>The 5-E Learning Cycle</a:t>
            </a:r>
          </a:p>
          <a:p>
            <a:pPr marL="440849" indent="-440849">
              <a:buFont typeface="+mj-lt"/>
              <a:buAutoNum type="arabicPeriod"/>
            </a:pPr>
            <a:r>
              <a:rPr lang="en-US" sz="3100" i="1" dirty="0"/>
              <a:t>Engage:</a:t>
            </a:r>
            <a:r>
              <a:rPr lang="en-US" sz="3100" dirty="0"/>
              <a:t> become engaged in the process of learning </a:t>
            </a:r>
          </a:p>
          <a:p>
            <a:pPr marL="440849" indent="-440849">
              <a:buFont typeface="+mj-lt"/>
              <a:buAutoNum type="arabicPeriod"/>
            </a:pPr>
            <a:r>
              <a:rPr lang="en-US" sz="3100" i="1" dirty="0"/>
              <a:t>Explore: </a:t>
            </a:r>
            <a:r>
              <a:rPr lang="en-US" sz="3100" dirty="0"/>
              <a:t>explore the content and construct understanding before being introduced to any terminology </a:t>
            </a:r>
          </a:p>
          <a:p>
            <a:pPr marL="440849" indent="-440849">
              <a:buFont typeface="+mj-lt"/>
              <a:buAutoNum type="arabicPeriod"/>
            </a:pPr>
            <a:r>
              <a:rPr lang="en-US" sz="3100" i="1" dirty="0"/>
              <a:t>Explain: </a:t>
            </a:r>
            <a:r>
              <a:rPr lang="en-US" sz="3100" dirty="0"/>
              <a:t>link terminology to own constructions to facilitate concept building</a:t>
            </a:r>
          </a:p>
          <a:p>
            <a:pPr marL="440849" indent="-440849">
              <a:buFont typeface="+mj-lt"/>
              <a:buAutoNum type="arabicPeriod"/>
            </a:pPr>
            <a:r>
              <a:rPr lang="en-US" sz="3100" i="1" dirty="0"/>
              <a:t>Elaborate: </a:t>
            </a:r>
            <a:r>
              <a:rPr lang="en-US" sz="3100" dirty="0"/>
              <a:t>apply new conceptual understanding to novel situations in order to broaden the domain and strengthen the framework of these concepts</a:t>
            </a:r>
          </a:p>
          <a:p>
            <a:pPr marL="440849" indent="-440849">
              <a:buFont typeface="+mj-lt"/>
              <a:buAutoNum type="arabicPeriod"/>
            </a:pPr>
            <a:r>
              <a:rPr lang="en-US" sz="3100" i="1" dirty="0"/>
              <a:t>Evaluate:  </a:t>
            </a:r>
            <a:r>
              <a:rPr lang="en-US" sz="3100" dirty="0"/>
              <a:t>formative and/or summative assessments that test understanding of the concepts</a:t>
            </a:r>
          </a:p>
          <a:p>
            <a:pPr algn="ctr"/>
            <a:endParaRPr lang="en-US" sz="3100" b="1" dirty="0"/>
          </a:p>
        </p:txBody>
      </p:sp>
      <p:pic>
        <p:nvPicPr>
          <p:cNvPr id="25" name="Picture 24"/>
          <p:cNvPicPr/>
          <p:nvPr/>
        </p:nvPicPr>
        <p:blipFill>
          <a:blip r:embed="rId8"/>
          <a:srcRect/>
          <a:stretch>
            <a:fillRect/>
          </a:stretch>
        </p:blipFill>
        <p:spPr bwMode="auto">
          <a:xfrm>
            <a:off x="18808574" y="13682346"/>
            <a:ext cx="2533501" cy="2471108"/>
          </a:xfrm>
          <a:prstGeom prst="rect">
            <a:avLst/>
          </a:prstGeom>
          <a:noFill/>
          <a:ln w="9525">
            <a:noFill/>
            <a:miter lim="800000"/>
            <a:headEnd/>
            <a:tailEnd/>
          </a:ln>
        </p:spPr>
      </p:pic>
      <p:pic>
        <p:nvPicPr>
          <p:cNvPr id="26" name="Picture 25" descr="Screen Shot 2014-08-01 at 12.27.38 PM.png"/>
          <p:cNvPicPr/>
          <p:nvPr/>
        </p:nvPicPr>
        <p:blipFill>
          <a:blip r:embed="rId9"/>
          <a:stretch>
            <a:fillRect/>
          </a:stretch>
        </p:blipFill>
        <p:spPr>
          <a:xfrm>
            <a:off x="21782115" y="13739376"/>
            <a:ext cx="4417348" cy="2452696"/>
          </a:xfrm>
          <a:prstGeom prst="rect">
            <a:avLst/>
          </a:prstGeom>
        </p:spPr>
      </p:pic>
      <p:pic>
        <p:nvPicPr>
          <p:cNvPr id="8" name="Picture 7" descr="Slide1.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78786" y="6422083"/>
            <a:ext cx="8460294" cy="9433890"/>
          </a:xfrm>
          <a:prstGeom prst="rect">
            <a:avLst/>
          </a:prstGeom>
        </p:spPr>
      </p:pic>
      <p:graphicFrame>
        <p:nvGraphicFramePr>
          <p:cNvPr id="48" name="Chart 47"/>
          <p:cNvGraphicFramePr>
            <a:graphicFrameLocks/>
          </p:cNvGraphicFramePr>
          <p:nvPr>
            <p:extLst>
              <p:ext uri="{D42A27DB-BD31-4B8C-83A1-F6EECF244321}">
                <p14:modId xmlns:p14="http://schemas.microsoft.com/office/powerpoint/2010/main" val="2062001253"/>
              </p:ext>
            </p:extLst>
          </p:nvPr>
        </p:nvGraphicFramePr>
        <p:xfrm>
          <a:off x="10366374" y="17657644"/>
          <a:ext cx="6600723" cy="6348992"/>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9" name="Chart 48"/>
          <p:cNvGraphicFramePr>
            <a:graphicFrameLocks/>
          </p:cNvGraphicFramePr>
          <p:nvPr>
            <p:extLst>
              <p:ext uri="{D42A27DB-BD31-4B8C-83A1-F6EECF244321}">
                <p14:modId xmlns:p14="http://schemas.microsoft.com/office/powerpoint/2010/main" val="3109403303"/>
              </p:ext>
            </p:extLst>
          </p:nvPr>
        </p:nvGraphicFramePr>
        <p:xfrm>
          <a:off x="19517378" y="17657646"/>
          <a:ext cx="6412844" cy="6341846"/>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54943027"/>
              </p:ext>
            </p:extLst>
          </p:nvPr>
        </p:nvGraphicFramePr>
        <p:xfrm>
          <a:off x="10363755" y="25327613"/>
          <a:ext cx="8160888" cy="2504541"/>
        </p:xfrm>
        <a:graphic>
          <a:graphicData uri="http://schemas.openxmlformats.org/drawingml/2006/table">
            <a:tbl>
              <a:tblPr firstRow="1" bandRow="1">
                <a:tableStyleId>{7DF18680-E054-41AD-8BC1-D1AEF772440D}</a:tableStyleId>
              </a:tblPr>
              <a:tblGrid>
                <a:gridCol w="1360148"/>
                <a:gridCol w="1360148"/>
                <a:gridCol w="1360148"/>
                <a:gridCol w="1360148"/>
                <a:gridCol w="1360148"/>
                <a:gridCol w="1360148"/>
              </a:tblGrid>
              <a:tr h="834847">
                <a:tc>
                  <a:txBody>
                    <a:bodyPr/>
                    <a:lstStyle/>
                    <a:p>
                      <a:pPr marL="0" marR="0">
                        <a:spcBef>
                          <a:spcPts val="0"/>
                        </a:spcBef>
                        <a:spcAft>
                          <a:spcPts val="0"/>
                        </a:spcAft>
                      </a:pPr>
                      <a:r>
                        <a:rPr lang="en-US" sz="1800" b="1" dirty="0">
                          <a:effectLst/>
                          <a:latin typeface="Times New Roman"/>
                          <a:ea typeface="Cambria"/>
                          <a:cs typeface="Times New Roman"/>
                        </a:rPr>
                        <a:t>Score</a:t>
                      </a:r>
                      <a:endParaRPr lang="en-US" sz="1800" dirty="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b="1" i="1" dirty="0">
                          <a:effectLst/>
                          <a:latin typeface="Times New Roman"/>
                          <a:ea typeface="Cambria"/>
                          <a:cs typeface="Times New Roman"/>
                        </a:rPr>
                        <a:t>M</a:t>
                      </a:r>
                      <a:r>
                        <a:rPr lang="en-US" sz="1800" b="1" dirty="0">
                          <a:effectLst/>
                          <a:latin typeface="Times New Roman"/>
                          <a:ea typeface="Cambria"/>
                          <a:cs typeface="Times New Roman"/>
                        </a:rPr>
                        <a:t>(</a:t>
                      </a:r>
                      <a:r>
                        <a:rPr lang="en-US" sz="1800" b="1" i="1" dirty="0">
                          <a:effectLst/>
                          <a:latin typeface="Times New Roman"/>
                          <a:ea typeface="Cambria"/>
                          <a:cs typeface="Times New Roman"/>
                        </a:rPr>
                        <a:t>SD</a:t>
                      </a:r>
                      <a:r>
                        <a:rPr lang="en-US" sz="1800" b="1" dirty="0">
                          <a:effectLst/>
                          <a:latin typeface="Times New Roman"/>
                          <a:ea typeface="Cambria"/>
                          <a:cs typeface="Times New Roman"/>
                        </a:rPr>
                        <a:t>)</a:t>
                      </a:r>
                      <a:r>
                        <a:rPr lang="en-US" sz="1800" b="1" baseline="-25000" dirty="0">
                          <a:effectLst/>
                          <a:latin typeface="Times New Roman"/>
                          <a:ea typeface="Cambria"/>
                          <a:cs typeface="Times New Roman"/>
                        </a:rPr>
                        <a:t>Non-flipped</a:t>
                      </a:r>
                      <a:r>
                        <a:rPr lang="en-US" sz="1800" b="1" dirty="0">
                          <a:effectLst/>
                          <a:latin typeface="Times New Roman"/>
                          <a:ea typeface="Cambria"/>
                          <a:cs typeface="Times New Roman"/>
                        </a:rPr>
                        <a:t> (%)</a:t>
                      </a:r>
                      <a:endParaRPr lang="en-US" sz="1800" dirty="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b="1" i="1">
                          <a:effectLst/>
                          <a:latin typeface="Times New Roman"/>
                          <a:ea typeface="Cambria"/>
                          <a:cs typeface="Times New Roman"/>
                        </a:rPr>
                        <a:t>M</a:t>
                      </a:r>
                      <a:r>
                        <a:rPr lang="en-US" sz="1800" b="1">
                          <a:effectLst/>
                          <a:latin typeface="Times New Roman"/>
                          <a:ea typeface="Cambria"/>
                          <a:cs typeface="Times New Roman"/>
                        </a:rPr>
                        <a:t>(</a:t>
                      </a:r>
                      <a:r>
                        <a:rPr lang="en-US" sz="1800" b="1" i="1">
                          <a:effectLst/>
                          <a:latin typeface="Times New Roman"/>
                          <a:ea typeface="Cambria"/>
                          <a:cs typeface="Times New Roman"/>
                        </a:rPr>
                        <a:t>SD</a:t>
                      </a:r>
                      <a:r>
                        <a:rPr lang="en-US" sz="1800" b="1">
                          <a:effectLst/>
                          <a:latin typeface="Times New Roman"/>
                          <a:ea typeface="Cambria"/>
                          <a:cs typeface="Times New Roman"/>
                        </a:rPr>
                        <a:t>)</a:t>
                      </a:r>
                      <a:r>
                        <a:rPr lang="en-US" sz="1800" b="1" baseline="-25000">
                          <a:effectLst/>
                          <a:latin typeface="Times New Roman"/>
                          <a:ea typeface="Cambria"/>
                          <a:cs typeface="Times New Roman"/>
                        </a:rPr>
                        <a:t>Flipped </a:t>
                      </a:r>
                      <a:r>
                        <a:rPr lang="en-US" sz="1800" b="1">
                          <a:effectLst/>
                          <a:latin typeface="Times New Roman"/>
                          <a:ea typeface="Cambria"/>
                          <a:cs typeface="Times New Roman"/>
                        </a:rPr>
                        <a:t>(%)</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b="1">
                          <a:effectLst/>
                          <a:latin typeface="Times New Roman"/>
                          <a:ea typeface="Cambria"/>
                          <a:cs typeface="Times New Roman"/>
                        </a:rPr>
                        <a:t>Mann-Whitney </a:t>
                      </a:r>
                      <a:r>
                        <a:rPr lang="en-US" sz="1800" b="1" i="1">
                          <a:effectLst/>
                          <a:latin typeface="Times New Roman"/>
                          <a:ea typeface="Cambria"/>
                          <a:cs typeface="Times New Roman"/>
                        </a:rPr>
                        <a:t>U</a:t>
                      </a:r>
                      <a:r>
                        <a:rPr lang="en-US" sz="1800" b="1">
                          <a:effectLst/>
                          <a:latin typeface="Times New Roman"/>
                          <a:ea typeface="Cambria"/>
                          <a:cs typeface="Times New Roman"/>
                        </a:rPr>
                        <a:t> score</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b="1" i="1">
                          <a:effectLst/>
                          <a:latin typeface="Times New Roman"/>
                          <a:ea typeface="Cambria"/>
                          <a:cs typeface="Times New Roman"/>
                        </a:rPr>
                        <a:t>z</a:t>
                      </a:r>
                      <a:r>
                        <a:rPr lang="en-US" sz="1800" b="1">
                          <a:effectLst/>
                          <a:latin typeface="Times New Roman"/>
                          <a:ea typeface="Cambria"/>
                          <a:cs typeface="Times New Roman"/>
                        </a:rPr>
                        <a:t>-score</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b="1" i="1">
                          <a:effectLst/>
                          <a:latin typeface="Times New Roman"/>
                          <a:ea typeface="Cambria"/>
                          <a:cs typeface="Times New Roman"/>
                        </a:rPr>
                        <a:t>p</a:t>
                      </a:r>
                      <a:r>
                        <a:rPr lang="en-US" sz="1800" b="1">
                          <a:effectLst/>
                          <a:latin typeface="Times New Roman"/>
                          <a:ea typeface="Cambria"/>
                          <a:cs typeface="Times New Roman"/>
                        </a:rPr>
                        <a:t>-value</a:t>
                      </a:r>
                      <a:endParaRPr lang="en-US" sz="1800">
                        <a:effectLst/>
                        <a:latin typeface="Cambria"/>
                        <a:ea typeface="Cambria"/>
                        <a:cs typeface="Times New Roman"/>
                      </a:endParaRPr>
                    </a:p>
                  </a:txBody>
                  <a:tcPr marL="57150" marR="57150" marT="0" marB="0"/>
                </a:tc>
              </a:tr>
              <a:tr h="834847">
                <a:tc>
                  <a:txBody>
                    <a:bodyPr/>
                    <a:lstStyle/>
                    <a:p>
                      <a:pPr marL="0" marR="0">
                        <a:spcBef>
                          <a:spcPts val="0"/>
                        </a:spcBef>
                        <a:spcAft>
                          <a:spcPts val="0"/>
                        </a:spcAft>
                      </a:pPr>
                      <a:r>
                        <a:rPr lang="en-US" sz="1800">
                          <a:effectLst/>
                          <a:latin typeface="Times New Roman"/>
                          <a:ea typeface="Cambria"/>
                          <a:cs typeface="Times New Roman"/>
                        </a:rPr>
                        <a:t>Homework Accuracy</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82.1 (.10)</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dirty="0">
                          <a:effectLst/>
                          <a:latin typeface="Times New Roman"/>
                          <a:ea typeface="Cambria"/>
                          <a:cs typeface="Times New Roman"/>
                        </a:rPr>
                        <a:t>89.8 (.07)</a:t>
                      </a:r>
                      <a:endParaRPr lang="en-US" sz="1800" dirty="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dirty="0">
                          <a:effectLst/>
                          <a:latin typeface="Times New Roman"/>
                          <a:ea typeface="Cambria"/>
                          <a:cs typeface="Times New Roman"/>
                        </a:rPr>
                        <a:t>710</a:t>
                      </a:r>
                      <a:endParaRPr lang="en-US" sz="1800" dirty="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-4.59</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&lt;0.001</a:t>
                      </a:r>
                      <a:endParaRPr lang="en-US" sz="1800">
                        <a:effectLst/>
                        <a:latin typeface="Cambria"/>
                        <a:ea typeface="Cambria"/>
                        <a:cs typeface="Times New Roman"/>
                      </a:endParaRPr>
                    </a:p>
                  </a:txBody>
                  <a:tcPr marL="57150" marR="57150" marT="0" marB="0"/>
                </a:tc>
              </a:tr>
              <a:tr h="834847">
                <a:tc>
                  <a:txBody>
                    <a:bodyPr/>
                    <a:lstStyle/>
                    <a:p>
                      <a:pPr marL="0" marR="0">
                        <a:spcBef>
                          <a:spcPts val="0"/>
                        </a:spcBef>
                        <a:spcAft>
                          <a:spcPts val="0"/>
                        </a:spcAft>
                      </a:pPr>
                      <a:r>
                        <a:rPr lang="en-US" sz="1800">
                          <a:effectLst/>
                          <a:latin typeface="Times New Roman"/>
                          <a:ea typeface="Cambria"/>
                          <a:cs typeface="Times New Roman"/>
                        </a:rPr>
                        <a:t>Homework Attempt</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92.7 (.09)</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95.7 (.07)</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a:effectLst/>
                          <a:latin typeface="Times New Roman"/>
                          <a:ea typeface="Cambria"/>
                          <a:cs typeface="Times New Roman"/>
                        </a:rPr>
                        <a:t>1185</a:t>
                      </a:r>
                      <a:endParaRPr lang="en-US" sz="180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dirty="0">
                          <a:effectLst/>
                          <a:latin typeface="Times New Roman"/>
                          <a:ea typeface="Cambria"/>
                          <a:cs typeface="Times New Roman"/>
                        </a:rPr>
                        <a:t>-1.71</a:t>
                      </a:r>
                      <a:endParaRPr lang="en-US" sz="1800" dirty="0">
                        <a:effectLst/>
                        <a:latin typeface="Cambria"/>
                        <a:ea typeface="Cambria"/>
                        <a:cs typeface="Times New Roman"/>
                      </a:endParaRPr>
                    </a:p>
                  </a:txBody>
                  <a:tcPr marL="57150" marR="57150" marT="0" marB="0"/>
                </a:tc>
                <a:tc>
                  <a:txBody>
                    <a:bodyPr/>
                    <a:lstStyle/>
                    <a:p>
                      <a:pPr marL="0" marR="0" algn="ctr">
                        <a:spcBef>
                          <a:spcPts val="0"/>
                        </a:spcBef>
                        <a:spcAft>
                          <a:spcPts val="0"/>
                        </a:spcAft>
                      </a:pPr>
                      <a:r>
                        <a:rPr lang="en-US" sz="1800" dirty="0">
                          <a:effectLst/>
                          <a:latin typeface="Times New Roman"/>
                          <a:ea typeface="Cambria"/>
                          <a:cs typeface="Times New Roman"/>
                        </a:rPr>
                        <a:t>0.09</a:t>
                      </a:r>
                      <a:endParaRPr lang="en-US" sz="1800" dirty="0">
                        <a:effectLst/>
                        <a:latin typeface="Cambria"/>
                        <a:ea typeface="Cambria"/>
                        <a:cs typeface="Times New Roman"/>
                      </a:endParaRPr>
                    </a:p>
                  </a:txBody>
                  <a:tcPr marL="57150" marR="57150" marT="0" marB="0"/>
                </a:tc>
              </a:tr>
            </a:tbl>
          </a:graphicData>
        </a:graphic>
      </p:graphicFrame>
      <p:sp>
        <p:nvSpPr>
          <p:cNvPr id="12" name="TextBox 11"/>
          <p:cNvSpPr txBox="1"/>
          <p:nvPr/>
        </p:nvSpPr>
        <p:spPr>
          <a:xfrm>
            <a:off x="11755490" y="24627405"/>
            <a:ext cx="5592482" cy="663915"/>
          </a:xfrm>
          <a:prstGeom prst="rect">
            <a:avLst/>
          </a:prstGeom>
          <a:noFill/>
        </p:spPr>
        <p:txBody>
          <a:bodyPr wrap="none" lIns="78373" tIns="39187" rIns="78373" bIns="39187" rtlCol="0">
            <a:spAutoFit/>
          </a:bodyPr>
          <a:lstStyle/>
          <a:p>
            <a:r>
              <a:rPr lang="en-US" sz="3800" b="1" dirty="0">
                <a:solidFill>
                  <a:srgbClr val="242852"/>
                </a:solidFill>
              </a:rPr>
              <a:t>Average Homework Scores</a:t>
            </a:r>
          </a:p>
        </p:txBody>
      </p:sp>
      <p:graphicFrame>
        <p:nvGraphicFramePr>
          <p:cNvPr id="14" name="Table 13"/>
          <p:cNvGraphicFramePr>
            <a:graphicFrameLocks noGrp="1"/>
          </p:cNvGraphicFramePr>
          <p:nvPr>
            <p:extLst>
              <p:ext uri="{D42A27DB-BD31-4B8C-83A1-F6EECF244321}">
                <p14:modId xmlns:p14="http://schemas.microsoft.com/office/powerpoint/2010/main" val="1542913298"/>
              </p:ext>
            </p:extLst>
          </p:nvPr>
        </p:nvGraphicFramePr>
        <p:xfrm>
          <a:off x="19341324" y="24993392"/>
          <a:ext cx="6588898" cy="3291840"/>
        </p:xfrm>
        <a:graphic>
          <a:graphicData uri="http://schemas.openxmlformats.org/drawingml/2006/table">
            <a:tbl>
              <a:tblPr firstRow="1" bandRow="1">
                <a:tableStyleId>{0505E3EF-67EA-436B-97B2-0124C06EBD24}</a:tableStyleId>
              </a:tblPr>
              <a:tblGrid>
                <a:gridCol w="6588898"/>
              </a:tblGrid>
              <a:tr h="839893">
                <a:tc>
                  <a:txBody>
                    <a:bodyPr/>
                    <a:lstStyle/>
                    <a:p>
                      <a:r>
                        <a:rPr lang="en-US" sz="2500" b="0" kern="1200" dirty="0" smtClean="0">
                          <a:solidFill>
                            <a:schemeClr val="bg2"/>
                          </a:solidFill>
                          <a:effectLst/>
                          <a:latin typeface="+mn-lt"/>
                          <a:ea typeface="+mn-ea"/>
                          <a:cs typeface="+mn-cs"/>
                        </a:rPr>
                        <a:t>Students in non-flipped classroom had a more positive view toward technology-facilitated activities</a:t>
                      </a:r>
                      <a:r>
                        <a:rPr lang="en-US" sz="2500" b="0" dirty="0" smtClean="0">
                          <a:solidFill>
                            <a:schemeClr val="bg2"/>
                          </a:solidFill>
                          <a:effectLst/>
                        </a:rPr>
                        <a:t> </a:t>
                      </a:r>
                      <a:endParaRPr lang="en-US" sz="2500" b="0" dirty="0">
                        <a:solidFill>
                          <a:schemeClr val="bg2"/>
                        </a:solidFill>
                      </a:endParaRPr>
                    </a:p>
                  </a:txBody>
                  <a:tcPr marL="76200" marR="76200" marT="40640" marB="40640">
                    <a:lnL w="12700" cmpd="sng">
                      <a:noFill/>
                    </a:lnL>
                    <a:lnR w="12700" cmpd="sng">
                      <a:noFill/>
                    </a:lnR>
                    <a:lnT w="12700" cmpd="sng">
                      <a:noFill/>
                    </a:lnT>
                    <a:lnB w="12700" cmpd="sng">
                      <a:noFill/>
                    </a:lnB>
                    <a:lnTlToBr w="12700" cmpd="sng">
                      <a:noFill/>
                      <a:prstDash val="solid"/>
                    </a:lnTlToBr>
                    <a:lnBlToTr w="12700" cmpd="sng">
                      <a:noFill/>
                      <a:prstDash val="solid"/>
                    </a:lnBlToTr>
                  </a:tcPr>
                </a:tc>
              </a:tr>
              <a:tr h="839893">
                <a:tc>
                  <a:txBody>
                    <a:bodyPr/>
                    <a:lstStyle/>
                    <a:p>
                      <a:r>
                        <a:rPr lang="en-US" sz="2500" kern="1200" dirty="0" smtClean="0">
                          <a:solidFill>
                            <a:schemeClr val="bg2"/>
                          </a:solidFill>
                          <a:effectLst/>
                          <a:latin typeface="+mn-lt"/>
                          <a:ea typeface="+mn-ea"/>
                          <a:cs typeface="+mn-cs"/>
                        </a:rPr>
                        <a:t>Students in flipped classroom felt the activities had a clearer purpose</a:t>
                      </a:r>
                      <a:r>
                        <a:rPr lang="en-US" sz="2500" dirty="0" smtClean="0">
                          <a:solidFill>
                            <a:schemeClr val="bg2"/>
                          </a:solidFill>
                          <a:effectLst/>
                        </a:rPr>
                        <a:t> </a:t>
                      </a:r>
                      <a:endParaRPr lang="en-US" sz="2500" dirty="0">
                        <a:solidFill>
                          <a:schemeClr val="bg2"/>
                        </a:solidFill>
                      </a:endParaRPr>
                    </a:p>
                  </a:txBody>
                  <a:tcPr marL="76200" marR="76200" marT="40640" marB="40640">
                    <a:lnL w="12700" cmpd="sng">
                      <a:noFill/>
                    </a:lnL>
                    <a:lnR w="12700" cmpd="sng">
                      <a:noFill/>
                    </a:lnR>
                    <a:lnT w="12700" cmpd="sng">
                      <a:noFill/>
                    </a:lnT>
                    <a:lnB w="12700" cmpd="sng">
                      <a:noFill/>
                    </a:lnB>
                    <a:lnTlToBr w="12700" cmpd="sng">
                      <a:noFill/>
                      <a:prstDash val="solid"/>
                    </a:lnTlToBr>
                    <a:lnBlToTr w="12700" cmpd="sng">
                      <a:noFill/>
                      <a:prstDash val="solid"/>
                    </a:lnBlToTr>
                  </a:tcPr>
                </a:tc>
              </a:tr>
              <a:tr h="1219200">
                <a:tc>
                  <a:txBody>
                    <a:bodyPr/>
                    <a:lstStyle/>
                    <a:p>
                      <a:r>
                        <a:rPr lang="en-US" sz="2500" i="1" kern="1200" dirty="0" smtClean="0">
                          <a:solidFill>
                            <a:schemeClr val="bg2"/>
                          </a:solidFill>
                          <a:effectLst/>
                          <a:latin typeface="+mn-lt"/>
                          <a:ea typeface="+mn-ea"/>
                          <a:cs typeface="+mn-cs"/>
                        </a:rPr>
                        <a:t>Both</a:t>
                      </a:r>
                      <a:r>
                        <a:rPr lang="en-US" sz="2500" kern="1200" dirty="0" smtClean="0">
                          <a:solidFill>
                            <a:schemeClr val="bg2"/>
                          </a:solidFill>
                          <a:effectLst/>
                          <a:latin typeface="+mn-lt"/>
                          <a:ea typeface="+mn-ea"/>
                          <a:cs typeface="+mn-cs"/>
                        </a:rPr>
                        <a:t> treatments ranked the time in-class as more influential in their learning that activities done at home</a:t>
                      </a:r>
                      <a:r>
                        <a:rPr lang="en-US" sz="2500" dirty="0" smtClean="0">
                          <a:solidFill>
                            <a:schemeClr val="bg2"/>
                          </a:solidFill>
                          <a:effectLst/>
                        </a:rPr>
                        <a:t> </a:t>
                      </a:r>
                      <a:endParaRPr lang="en-US" sz="2500" dirty="0">
                        <a:solidFill>
                          <a:schemeClr val="bg2"/>
                        </a:solidFill>
                      </a:endParaRPr>
                    </a:p>
                  </a:txBody>
                  <a:tcPr marL="76200" marR="76200" marT="40640" marB="40640">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54" name="TextBox 53"/>
          <p:cNvSpPr txBox="1"/>
          <p:nvPr/>
        </p:nvSpPr>
        <p:spPr>
          <a:xfrm>
            <a:off x="19985684" y="24361833"/>
            <a:ext cx="5049490" cy="663915"/>
          </a:xfrm>
          <a:prstGeom prst="rect">
            <a:avLst/>
          </a:prstGeom>
          <a:noFill/>
        </p:spPr>
        <p:txBody>
          <a:bodyPr wrap="none" lIns="78373" tIns="39187" rIns="78373" bIns="39187" rtlCol="0">
            <a:spAutoFit/>
          </a:bodyPr>
          <a:lstStyle/>
          <a:p>
            <a:r>
              <a:rPr lang="en-US" sz="3800" b="1" dirty="0">
                <a:solidFill>
                  <a:srgbClr val="242852"/>
                </a:solidFill>
              </a:rPr>
              <a:t>Main Attitudinal Results</a:t>
            </a:r>
          </a:p>
        </p:txBody>
      </p:sp>
      <p:sp>
        <p:nvSpPr>
          <p:cNvPr id="55" name="Text Placeholder 452"/>
          <p:cNvSpPr>
            <a:spLocks noGrp="1"/>
          </p:cNvSpPr>
          <p:nvPr>
            <p:ph type="body" sz="quarter" idx="20"/>
          </p:nvPr>
        </p:nvSpPr>
        <p:spPr>
          <a:xfrm>
            <a:off x="27429679" y="16577538"/>
            <a:ext cx="8375385" cy="1066951"/>
          </a:xfrm>
          <a:solidFill>
            <a:srgbClr val="0D2257"/>
          </a:solidFill>
        </p:spPr>
        <p:txBody>
          <a:bodyPr/>
          <a:lstStyle/>
          <a:p>
            <a:r>
              <a:rPr lang="en-US" sz="5700" u="none" dirty="0">
                <a:solidFill>
                  <a:srgbClr val="FFFFFF"/>
                </a:solidFill>
              </a:rPr>
              <a:t>FUTURE DIRECTION</a:t>
            </a:r>
          </a:p>
        </p:txBody>
      </p:sp>
      <p:pic>
        <p:nvPicPr>
          <p:cNvPr id="58" name="Picture 5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7577090" y="18010355"/>
            <a:ext cx="8066341" cy="5988236"/>
          </a:xfrm>
          <a:prstGeom prst="rect">
            <a:avLst/>
          </a:prstGeom>
          <a:ln>
            <a:solidFill>
              <a:schemeClr val="tx1"/>
            </a:solidFill>
          </a:ln>
        </p:spPr>
      </p:pic>
      <p:sp>
        <p:nvSpPr>
          <p:cNvPr id="15" name="TextBox 14"/>
          <p:cNvSpPr txBox="1"/>
          <p:nvPr/>
        </p:nvSpPr>
        <p:spPr>
          <a:xfrm>
            <a:off x="27497743" y="26614068"/>
            <a:ext cx="8223782" cy="1694966"/>
          </a:xfrm>
          <a:prstGeom prst="rect">
            <a:avLst/>
          </a:prstGeom>
          <a:noFill/>
        </p:spPr>
        <p:txBody>
          <a:bodyPr wrap="square" lIns="78373" tIns="39187" rIns="78373" bIns="39187" rtlCol="0">
            <a:spAutoFit/>
          </a:bodyPr>
          <a:lstStyle/>
          <a:p>
            <a:pPr marL="397309" indent="-397309">
              <a:buFontTx/>
              <a:buChar char="•"/>
            </a:pPr>
            <a:r>
              <a:rPr lang="en-US" sz="2100" dirty="0" smtClean="0">
                <a:solidFill>
                  <a:schemeClr val="bg2"/>
                </a:solidFill>
              </a:rPr>
              <a:t>This </a:t>
            </a:r>
            <a:r>
              <a:rPr lang="en-US" sz="2100" dirty="0">
                <a:solidFill>
                  <a:schemeClr val="bg2"/>
                </a:solidFill>
              </a:rPr>
              <a:t>work was funded  by a Mentoring Environment Grant from Brigham Young </a:t>
            </a:r>
            <a:r>
              <a:rPr lang="en-US" sz="2100" dirty="0" smtClean="0">
                <a:solidFill>
                  <a:schemeClr val="bg2"/>
                </a:solidFill>
              </a:rPr>
              <a:t>University and inspired by ideas developed at Pearson’s Biology Leadership Conference</a:t>
            </a:r>
          </a:p>
          <a:p>
            <a:endParaRPr lang="en-US" sz="2100" dirty="0" smtClean="0">
              <a:solidFill>
                <a:schemeClr val="bg2"/>
              </a:solidFill>
            </a:endParaRPr>
          </a:p>
          <a:p>
            <a:pPr marL="397309" indent="-397309">
              <a:buFontTx/>
              <a:buChar char="•"/>
            </a:pPr>
            <a:r>
              <a:rPr lang="en-US" sz="2100" dirty="0" smtClean="0">
                <a:solidFill>
                  <a:schemeClr val="bg2"/>
                </a:solidFill>
              </a:rPr>
              <a:t>This work is published in </a:t>
            </a:r>
            <a:r>
              <a:rPr lang="en-US" sz="2100" i="1" dirty="0" smtClean="0">
                <a:solidFill>
                  <a:schemeClr val="bg2"/>
                </a:solidFill>
              </a:rPr>
              <a:t>CBE-Life Sciences Education, 14</a:t>
            </a:r>
            <a:r>
              <a:rPr lang="en-US" sz="2100" dirty="0" smtClean="0">
                <a:solidFill>
                  <a:schemeClr val="bg2"/>
                </a:solidFill>
              </a:rPr>
              <a:t>, 1-12 (2015).</a:t>
            </a:r>
            <a:endParaRPr lang="en-US" sz="2100" dirty="0">
              <a:solidFill>
                <a:schemeClr val="bg2"/>
              </a:solidFill>
            </a:endParaRPr>
          </a:p>
        </p:txBody>
      </p:sp>
    </p:spTree>
    <p:extLst>
      <p:ext uri="{BB962C8B-B14F-4D97-AF65-F5344CB8AC3E}">
        <p14:creationId xmlns:p14="http://schemas.microsoft.com/office/powerpoint/2010/main" val="34252181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Custom 1">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1943AE"/>
      </a:accent5>
      <a:accent6>
        <a:srgbClr val="9D90A0"/>
      </a:accent6>
      <a:hlink>
        <a:srgbClr val="C34E37"/>
      </a:hlink>
      <a:folHlink>
        <a:srgbClr val="87AC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500</TotalTime>
  <Words>785</Words>
  <Application>Microsoft Macintosh PowerPoint</Application>
  <PresentationFormat>Custom</PresentationFormat>
  <Paragraphs>96</Paragraphs>
  <Slides>1</Slides>
  <Notes>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vt:i4>
      </vt:variant>
    </vt:vector>
  </HeadingPairs>
  <TitlesOfParts>
    <vt:vector size="5" baseType="lpstr">
      <vt:lpstr>36x48-Template-V2b</vt:lpstr>
      <vt:lpstr>1_Classic 3 Columns</vt:lpstr>
      <vt:lpstr>Classic - Wide Center</vt:lpstr>
      <vt:lpstr>Image</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J Biology</cp:lastModifiedBy>
  <cp:revision>58</cp:revision>
  <dcterms:created xsi:type="dcterms:W3CDTF">2012-02-03T19:11:35Z</dcterms:created>
  <dcterms:modified xsi:type="dcterms:W3CDTF">2015-03-26T14:10:37Z</dcterms:modified>
</cp:coreProperties>
</file>